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  <p:sldMasterId id="2147483661" r:id="rId2"/>
  </p:sldMasterIdLst>
  <p:notesMasterIdLst>
    <p:notesMasterId r:id="rId94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06" r:id="rId53"/>
    <p:sldId id="307" r:id="rId54"/>
    <p:sldId id="308" r:id="rId55"/>
    <p:sldId id="309" r:id="rId56"/>
    <p:sldId id="310" r:id="rId57"/>
    <p:sldId id="311" r:id="rId58"/>
    <p:sldId id="312" r:id="rId59"/>
    <p:sldId id="313" r:id="rId60"/>
    <p:sldId id="314" r:id="rId61"/>
    <p:sldId id="315" r:id="rId62"/>
    <p:sldId id="316" r:id="rId63"/>
    <p:sldId id="317" r:id="rId64"/>
    <p:sldId id="318" r:id="rId65"/>
    <p:sldId id="319" r:id="rId66"/>
    <p:sldId id="320" r:id="rId67"/>
    <p:sldId id="321" r:id="rId68"/>
    <p:sldId id="322" r:id="rId69"/>
    <p:sldId id="323" r:id="rId70"/>
    <p:sldId id="324" r:id="rId71"/>
    <p:sldId id="325" r:id="rId72"/>
    <p:sldId id="326" r:id="rId73"/>
    <p:sldId id="327" r:id="rId74"/>
    <p:sldId id="328" r:id="rId75"/>
    <p:sldId id="329" r:id="rId76"/>
    <p:sldId id="330" r:id="rId77"/>
    <p:sldId id="331" r:id="rId78"/>
    <p:sldId id="332" r:id="rId79"/>
    <p:sldId id="333" r:id="rId80"/>
    <p:sldId id="334" r:id="rId81"/>
    <p:sldId id="335" r:id="rId82"/>
    <p:sldId id="336" r:id="rId83"/>
    <p:sldId id="337" r:id="rId84"/>
    <p:sldId id="338" r:id="rId85"/>
    <p:sldId id="339" r:id="rId86"/>
    <p:sldId id="340" r:id="rId87"/>
    <p:sldId id="341" r:id="rId88"/>
    <p:sldId id="342" r:id="rId89"/>
    <p:sldId id="343" r:id="rId90"/>
    <p:sldId id="344" r:id="rId91"/>
    <p:sldId id="345" r:id="rId92"/>
    <p:sldId id="346" r:id="rId93"/>
  </p:sldIdLst>
  <p:sldSz cx="9144000" cy="6858000" type="screen4x3"/>
  <p:notesSz cx="6881813" cy="9296400"/>
  <p:embeddedFontLst>
    <p:embeddedFont>
      <p:font typeface="Lucida Sans Unicode" panose="020B0602030504020204" pitchFamily="34" charset="0"/>
      <p:regular r:id="rId95"/>
    </p:embeddedFont>
    <p:embeddedFont>
      <p:font typeface="Questrial" panose="020B0604020202020204" charset="0"/>
      <p:regular r:id="rId96"/>
    </p:embeddedFont>
    <p:embeddedFont>
      <p:font typeface="Rambla" panose="020B0604020202020204" charset="0"/>
      <p:regular r:id="rId97"/>
      <p:bold r:id="rId98"/>
      <p:italic r:id="rId99"/>
      <p:boldItalic r:id="rId100"/>
    </p:embeddedFont>
    <p:embeddedFont>
      <p:font typeface="Calibri" panose="020F0502020204030204" pitchFamily="34" charset="0"/>
      <p:regular r:id="rId101"/>
      <p:bold r:id="rId102"/>
      <p:italic r:id="rId103"/>
      <p:boldItalic r:id="rId104"/>
    </p:embeddedFont>
    <p:embeddedFont>
      <p:font typeface="Verdana" panose="020B0604030504040204" pitchFamily="34" charset="0"/>
      <p:regular r:id="rId105"/>
      <p:bold r:id="rId106"/>
      <p:italic r:id="rId107"/>
      <p:boldItalic r:id="rId10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E3DA579-8685-4E96-A3A8-93543150B782}">
  <a:tblStyle styleId="{5E3DA579-8685-4E96-A3A8-93543150B782}" styleName="Table_0">
    <a:wholeTbl>
      <a:tcTxStyle b="off" i="off">
        <a:font>
          <a:latin typeface="Lucida Sans Unicode"/>
          <a:ea typeface="Lucida Sans Unicode"/>
          <a:cs typeface="Lucida Sans Unicode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E7F0F4"/>
          </a:solidFill>
        </a:fill>
      </a:tcStyle>
    </a:wholeTbl>
    <a:band1H>
      <a:tcStyle>
        <a:tcBdr/>
        <a:fill>
          <a:solidFill>
            <a:srgbClr val="CCDFE8"/>
          </a:solidFill>
        </a:fill>
      </a:tcStyle>
    </a:band1H>
    <a:band1V>
      <a:tcStyle>
        <a:tcBdr/>
        <a:fill>
          <a:solidFill>
            <a:srgbClr val="CCDFE8"/>
          </a:solidFill>
        </a:fill>
      </a:tcStyle>
    </a:band1V>
    <a:lastCol>
      <a:tcTxStyle b="on" i="off">
        <a:font>
          <a:latin typeface="Lucida Sans Unicode"/>
          <a:ea typeface="Lucida Sans Unicode"/>
          <a:cs typeface="Lucida Sans Unicode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Lucida Sans Unicode"/>
          <a:ea typeface="Lucida Sans Unicode"/>
          <a:cs typeface="Lucida Sans Unicode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Lucida Sans Unicode"/>
          <a:ea typeface="Lucida Sans Unicode"/>
          <a:cs typeface="Lucida Sans Unicode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Lucida Sans Unicode"/>
          <a:ea typeface="Lucida Sans Unicode"/>
          <a:cs typeface="Lucida Sans Unicode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144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1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07" Type="http://schemas.openxmlformats.org/officeDocument/2006/relationships/font" Target="fonts/font13.fntdata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87" Type="http://schemas.openxmlformats.org/officeDocument/2006/relationships/slide" Target="slides/slide85.xml"/><Relationship Id="rId102" Type="http://schemas.openxmlformats.org/officeDocument/2006/relationships/font" Target="fonts/font8.fntdata"/><Relationship Id="rId110" Type="http://schemas.openxmlformats.org/officeDocument/2006/relationships/viewProps" Target="viewProp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90" Type="http://schemas.openxmlformats.org/officeDocument/2006/relationships/slide" Target="slides/slide88.xml"/><Relationship Id="rId95" Type="http://schemas.openxmlformats.org/officeDocument/2006/relationships/font" Target="fonts/font1.fntdata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100" Type="http://schemas.openxmlformats.org/officeDocument/2006/relationships/font" Target="fonts/font6.fntdata"/><Relationship Id="rId105" Type="http://schemas.openxmlformats.org/officeDocument/2006/relationships/font" Target="fonts/font11.fntdata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93" Type="http://schemas.openxmlformats.org/officeDocument/2006/relationships/slide" Target="slides/slide91.xml"/><Relationship Id="rId98" Type="http://schemas.openxmlformats.org/officeDocument/2006/relationships/font" Target="fonts/font4.fntdata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103" Type="http://schemas.openxmlformats.org/officeDocument/2006/relationships/font" Target="fonts/font9.fntdata"/><Relationship Id="rId108" Type="http://schemas.openxmlformats.org/officeDocument/2006/relationships/font" Target="fonts/font14.fntdata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91" Type="http://schemas.openxmlformats.org/officeDocument/2006/relationships/slide" Target="slides/slide89.xml"/><Relationship Id="rId96" Type="http://schemas.openxmlformats.org/officeDocument/2006/relationships/font" Target="fonts/font2.fntdata"/><Relationship Id="rId11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6" Type="http://schemas.openxmlformats.org/officeDocument/2006/relationships/font" Target="fonts/font12.fntdata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notesMaster" Target="notesMasters/notesMaster1.xml"/><Relationship Id="rId99" Type="http://schemas.openxmlformats.org/officeDocument/2006/relationships/font" Target="fonts/font5.fntdata"/><Relationship Id="rId101" Type="http://schemas.openxmlformats.org/officeDocument/2006/relationships/font" Target="fonts/font7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109" Type="http://schemas.openxmlformats.org/officeDocument/2006/relationships/presProps" Target="presProps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font" Target="fonts/font3.fntdata"/><Relationship Id="rId104" Type="http://schemas.openxmlformats.org/officeDocument/2006/relationships/font" Target="fonts/font10.fntdata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82118" cy="4648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98101" y="0"/>
            <a:ext cx="2982118" cy="4648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17600" y="696912"/>
            <a:ext cx="4648199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8181" y="4415789"/>
            <a:ext cx="5505450" cy="418337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829967"/>
            <a:ext cx="2982118" cy="4648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98101" y="8829967"/>
            <a:ext cx="2982118" cy="464819"/>
          </a:xfrm>
          <a:prstGeom prst="rect">
            <a:avLst/>
          </a:prstGeom>
          <a:noFill/>
          <a:ln>
            <a:noFill/>
          </a:ln>
        </p:spPr>
        <p:txBody>
          <a:bodyPr lIns="92425" tIns="46200" rIns="92425" bIns="462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688181" y="4415789"/>
            <a:ext cx="5505450" cy="418337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2" name="Shape 122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>
            <a:spLocks noGrp="1"/>
          </p:cNvSpPr>
          <p:nvPr>
            <p:ph type="body" idx="1"/>
          </p:nvPr>
        </p:nvSpPr>
        <p:spPr>
          <a:xfrm>
            <a:off x="688181" y="4415789"/>
            <a:ext cx="5505450" cy="418337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9" name="Shape 179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>
            <a:spLocks noGrp="1"/>
          </p:cNvSpPr>
          <p:nvPr>
            <p:ph type="body" idx="1"/>
          </p:nvPr>
        </p:nvSpPr>
        <p:spPr>
          <a:xfrm>
            <a:off x="688181" y="4415789"/>
            <a:ext cx="5505450" cy="418337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5" name="Shape 185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 txBox="1">
            <a:spLocks noGrp="1"/>
          </p:cNvSpPr>
          <p:nvPr>
            <p:ph type="body" idx="1"/>
          </p:nvPr>
        </p:nvSpPr>
        <p:spPr>
          <a:xfrm>
            <a:off x="688181" y="4415789"/>
            <a:ext cx="5505450" cy="418337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1" name="Shape 191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 txBox="1">
            <a:spLocks noGrp="1"/>
          </p:cNvSpPr>
          <p:nvPr>
            <p:ph type="body" idx="1"/>
          </p:nvPr>
        </p:nvSpPr>
        <p:spPr>
          <a:xfrm>
            <a:off x="688181" y="4415789"/>
            <a:ext cx="5505450" cy="418337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7" name="Shape 197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 txBox="1">
            <a:spLocks noGrp="1"/>
          </p:cNvSpPr>
          <p:nvPr>
            <p:ph type="body" idx="1"/>
          </p:nvPr>
        </p:nvSpPr>
        <p:spPr>
          <a:xfrm>
            <a:off x="688181" y="4415789"/>
            <a:ext cx="5505450" cy="418337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3" name="Shape 203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 txBox="1">
            <a:spLocks noGrp="1"/>
          </p:cNvSpPr>
          <p:nvPr>
            <p:ph type="body" idx="1"/>
          </p:nvPr>
        </p:nvSpPr>
        <p:spPr>
          <a:xfrm>
            <a:off x="688181" y="4415789"/>
            <a:ext cx="5505450" cy="418337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9" name="Shape 209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 txBox="1">
            <a:spLocks noGrp="1"/>
          </p:cNvSpPr>
          <p:nvPr>
            <p:ph type="body" idx="1"/>
          </p:nvPr>
        </p:nvSpPr>
        <p:spPr>
          <a:xfrm>
            <a:off x="688181" y="4415789"/>
            <a:ext cx="5505450" cy="418337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5" name="Shape 215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 txBox="1">
            <a:spLocks noGrp="1"/>
          </p:cNvSpPr>
          <p:nvPr>
            <p:ph type="body" idx="1"/>
          </p:nvPr>
        </p:nvSpPr>
        <p:spPr>
          <a:xfrm>
            <a:off x="688181" y="4415789"/>
            <a:ext cx="5505450" cy="418337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1" name="Shape 221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 txBox="1">
            <a:spLocks noGrp="1"/>
          </p:cNvSpPr>
          <p:nvPr>
            <p:ph type="body" idx="1"/>
          </p:nvPr>
        </p:nvSpPr>
        <p:spPr>
          <a:xfrm>
            <a:off x="688181" y="4415789"/>
            <a:ext cx="5505450" cy="418337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7" name="Shape 227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 txBox="1">
            <a:spLocks noGrp="1"/>
          </p:cNvSpPr>
          <p:nvPr>
            <p:ph type="body" idx="1"/>
          </p:nvPr>
        </p:nvSpPr>
        <p:spPr>
          <a:xfrm>
            <a:off x="688181" y="4415789"/>
            <a:ext cx="5505450" cy="418337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3" name="Shape 233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688181" y="4415789"/>
            <a:ext cx="5505450" cy="418337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8" name="Shape 128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 txBox="1">
            <a:spLocks noGrp="1"/>
          </p:cNvSpPr>
          <p:nvPr>
            <p:ph type="body" idx="1"/>
          </p:nvPr>
        </p:nvSpPr>
        <p:spPr>
          <a:xfrm>
            <a:off x="688181" y="4415789"/>
            <a:ext cx="5505450" cy="418337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9" name="Shape 239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 txBox="1">
            <a:spLocks noGrp="1"/>
          </p:cNvSpPr>
          <p:nvPr>
            <p:ph type="body" idx="1"/>
          </p:nvPr>
        </p:nvSpPr>
        <p:spPr>
          <a:xfrm>
            <a:off x="688181" y="4415789"/>
            <a:ext cx="5505450" cy="418337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5" name="Shape 245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Shape 251"/>
          <p:cNvSpPr txBox="1">
            <a:spLocks noGrp="1"/>
          </p:cNvSpPr>
          <p:nvPr>
            <p:ph type="body" idx="1"/>
          </p:nvPr>
        </p:nvSpPr>
        <p:spPr>
          <a:xfrm>
            <a:off x="688181" y="4415789"/>
            <a:ext cx="5505600" cy="4183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2" name="Shape 252"/>
          <p:cNvSpPr txBox="1">
            <a:spLocks noGrp="1"/>
          </p:cNvSpPr>
          <p:nvPr>
            <p:ph type="sldNum" idx="12"/>
          </p:nvPr>
        </p:nvSpPr>
        <p:spPr>
          <a:xfrm>
            <a:off x="3898101" y="8829967"/>
            <a:ext cx="2982000" cy="464700"/>
          </a:xfrm>
          <a:prstGeom prst="rect">
            <a:avLst/>
          </a:prstGeom>
        </p:spPr>
        <p:txBody>
          <a:bodyPr lIns="92425" tIns="46200" rIns="92425" bIns="462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 txBox="1">
            <a:spLocks noGrp="1"/>
          </p:cNvSpPr>
          <p:nvPr>
            <p:ph type="body" idx="1"/>
          </p:nvPr>
        </p:nvSpPr>
        <p:spPr>
          <a:xfrm>
            <a:off x="688181" y="4415789"/>
            <a:ext cx="5505450" cy="418337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8" name="Shape 258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 txBox="1">
            <a:spLocks noGrp="1"/>
          </p:cNvSpPr>
          <p:nvPr>
            <p:ph type="body" idx="1"/>
          </p:nvPr>
        </p:nvSpPr>
        <p:spPr>
          <a:xfrm>
            <a:off x="688181" y="4415789"/>
            <a:ext cx="5505450" cy="418337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64" name="Shape 264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Shape 269"/>
          <p:cNvSpPr txBox="1">
            <a:spLocks noGrp="1"/>
          </p:cNvSpPr>
          <p:nvPr>
            <p:ph type="body" idx="1"/>
          </p:nvPr>
        </p:nvSpPr>
        <p:spPr>
          <a:xfrm>
            <a:off x="688181" y="4415789"/>
            <a:ext cx="5505450" cy="418337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0" name="Shape 270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Shape 276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" name="Shape 277"/>
          <p:cNvSpPr txBox="1">
            <a:spLocks noGrp="1"/>
          </p:cNvSpPr>
          <p:nvPr>
            <p:ph type="body" idx="1"/>
          </p:nvPr>
        </p:nvSpPr>
        <p:spPr>
          <a:xfrm>
            <a:off x="688181" y="4415789"/>
            <a:ext cx="5505600" cy="4183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8" name="Shape 278"/>
          <p:cNvSpPr txBox="1">
            <a:spLocks noGrp="1"/>
          </p:cNvSpPr>
          <p:nvPr>
            <p:ph type="sldNum" idx="12"/>
          </p:nvPr>
        </p:nvSpPr>
        <p:spPr>
          <a:xfrm>
            <a:off x="3898101" y="8829967"/>
            <a:ext cx="2982000" cy="464700"/>
          </a:xfrm>
          <a:prstGeom prst="rect">
            <a:avLst/>
          </a:prstGeom>
        </p:spPr>
        <p:txBody>
          <a:bodyPr lIns="92425" tIns="46200" rIns="92425" bIns="462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Shape 283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Shape 284"/>
          <p:cNvSpPr txBox="1">
            <a:spLocks noGrp="1"/>
          </p:cNvSpPr>
          <p:nvPr>
            <p:ph type="body" idx="1"/>
          </p:nvPr>
        </p:nvSpPr>
        <p:spPr>
          <a:xfrm>
            <a:off x="688181" y="4415789"/>
            <a:ext cx="5505600" cy="4183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85" name="Shape 285"/>
          <p:cNvSpPr txBox="1">
            <a:spLocks noGrp="1"/>
          </p:cNvSpPr>
          <p:nvPr>
            <p:ph type="sldNum" idx="12"/>
          </p:nvPr>
        </p:nvSpPr>
        <p:spPr>
          <a:xfrm>
            <a:off x="3898101" y="8829967"/>
            <a:ext cx="2982000" cy="464700"/>
          </a:xfrm>
          <a:prstGeom prst="rect">
            <a:avLst/>
          </a:prstGeom>
        </p:spPr>
        <p:txBody>
          <a:bodyPr lIns="92425" tIns="46200" rIns="92425" bIns="462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Shape 290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" name="Shape 291"/>
          <p:cNvSpPr txBox="1">
            <a:spLocks noGrp="1"/>
          </p:cNvSpPr>
          <p:nvPr>
            <p:ph type="body" idx="1"/>
          </p:nvPr>
        </p:nvSpPr>
        <p:spPr>
          <a:xfrm>
            <a:off x="688181" y="4415789"/>
            <a:ext cx="5505600" cy="4183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92" name="Shape 292"/>
          <p:cNvSpPr txBox="1">
            <a:spLocks noGrp="1"/>
          </p:cNvSpPr>
          <p:nvPr>
            <p:ph type="sldNum" idx="12"/>
          </p:nvPr>
        </p:nvSpPr>
        <p:spPr>
          <a:xfrm>
            <a:off x="3898101" y="8829967"/>
            <a:ext cx="2982000" cy="464700"/>
          </a:xfrm>
          <a:prstGeom prst="rect">
            <a:avLst/>
          </a:prstGeom>
        </p:spPr>
        <p:txBody>
          <a:bodyPr lIns="92425" tIns="46200" rIns="92425" bIns="462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Shape 298"/>
          <p:cNvSpPr txBox="1">
            <a:spLocks noGrp="1"/>
          </p:cNvSpPr>
          <p:nvPr>
            <p:ph type="body" idx="1"/>
          </p:nvPr>
        </p:nvSpPr>
        <p:spPr>
          <a:xfrm>
            <a:off x="688181" y="4415789"/>
            <a:ext cx="5505600" cy="4183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99" name="Shape 299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688181" y="4415789"/>
            <a:ext cx="5505450" cy="4183379"/>
          </a:xfrm>
          <a:prstGeom prst="rect">
            <a:avLst/>
          </a:prstGeom>
          <a:noFill/>
          <a:ln>
            <a:noFill/>
          </a:ln>
        </p:spPr>
        <p:txBody>
          <a:bodyPr lIns="92425" tIns="46200" rIns="92425" bIns="462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Discuss with a neighbor</a:t>
            </a:r>
          </a:p>
        </p:txBody>
      </p:sp>
      <p:sp>
        <p:nvSpPr>
          <p:cNvPr id="136" name="Shape 136"/>
          <p:cNvSpPr txBox="1">
            <a:spLocks noGrp="1"/>
          </p:cNvSpPr>
          <p:nvPr>
            <p:ph type="sldNum" idx="12"/>
          </p:nvPr>
        </p:nvSpPr>
        <p:spPr>
          <a:xfrm>
            <a:off x="3898101" y="8829967"/>
            <a:ext cx="2982118" cy="464819"/>
          </a:xfrm>
          <a:prstGeom prst="rect">
            <a:avLst/>
          </a:prstGeom>
          <a:noFill/>
          <a:ln>
            <a:noFill/>
          </a:ln>
        </p:spPr>
        <p:txBody>
          <a:bodyPr lIns="92425" tIns="46200" rIns="92425" bIns="462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Shape 304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" name="Shape 305"/>
          <p:cNvSpPr txBox="1">
            <a:spLocks noGrp="1"/>
          </p:cNvSpPr>
          <p:nvPr>
            <p:ph type="body" idx="1"/>
          </p:nvPr>
        </p:nvSpPr>
        <p:spPr>
          <a:xfrm>
            <a:off x="688181" y="4415789"/>
            <a:ext cx="5505600" cy="4183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06" name="Shape 306"/>
          <p:cNvSpPr txBox="1">
            <a:spLocks noGrp="1"/>
          </p:cNvSpPr>
          <p:nvPr>
            <p:ph type="sldNum" idx="12"/>
          </p:nvPr>
        </p:nvSpPr>
        <p:spPr>
          <a:xfrm>
            <a:off x="3898101" y="8829967"/>
            <a:ext cx="2982000" cy="464700"/>
          </a:xfrm>
          <a:prstGeom prst="rect">
            <a:avLst/>
          </a:prstGeom>
        </p:spPr>
        <p:txBody>
          <a:bodyPr lIns="92425" tIns="46200" rIns="92425" bIns="462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Shape 311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2" name="Shape 312"/>
          <p:cNvSpPr txBox="1">
            <a:spLocks noGrp="1"/>
          </p:cNvSpPr>
          <p:nvPr>
            <p:ph type="body" idx="1"/>
          </p:nvPr>
        </p:nvSpPr>
        <p:spPr>
          <a:xfrm>
            <a:off x="688181" y="4415789"/>
            <a:ext cx="5505600" cy="4183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13" name="Shape 313"/>
          <p:cNvSpPr txBox="1">
            <a:spLocks noGrp="1"/>
          </p:cNvSpPr>
          <p:nvPr>
            <p:ph type="sldNum" idx="12"/>
          </p:nvPr>
        </p:nvSpPr>
        <p:spPr>
          <a:xfrm>
            <a:off x="3898101" y="8829967"/>
            <a:ext cx="2982000" cy="464700"/>
          </a:xfrm>
          <a:prstGeom prst="rect">
            <a:avLst/>
          </a:prstGeom>
        </p:spPr>
        <p:txBody>
          <a:bodyPr lIns="92425" tIns="46200" rIns="92425" bIns="462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Shape 318"/>
          <p:cNvSpPr txBox="1">
            <a:spLocks noGrp="1"/>
          </p:cNvSpPr>
          <p:nvPr>
            <p:ph type="body" idx="1"/>
          </p:nvPr>
        </p:nvSpPr>
        <p:spPr>
          <a:xfrm>
            <a:off x="688181" y="4415789"/>
            <a:ext cx="5505450" cy="418337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19" name="Shape 319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Shape 324"/>
          <p:cNvSpPr txBox="1">
            <a:spLocks noGrp="1"/>
          </p:cNvSpPr>
          <p:nvPr>
            <p:ph type="body" idx="1"/>
          </p:nvPr>
        </p:nvSpPr>
        <p:spPr>
          <a:xfrm>
            <a:off x="688181" y="4415789"/>
            <a:ext cx="5505450" cy="418337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25" name="Shape 325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Shape 330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1" name="Shape 331"/>
          <p:cNvSpPr txBox="1">
            <a:spLocks noGrp="1"/>
          </p:cNvSpPr>
          <p:nvPr>
            <p:ph type="body" idx="1"/>
          </p:nvPr>
        </p:nvSpPr>
        <p:spPr>
          <a:xfrm>
            <a:off x="688181" y="4415789"/>
            <a:ext cx="5505600" cy="4183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32" name="Shape 332"/>
          <p:cNvSpPr txBox="1">
            <a:spLocks noGrp="1"/>
          </p:cNvSpPr>
          <p:nvPr>
            <p:ph type="sldNum" idx="12"/>
          </p:nvPr>
        </p:nvSpPr>
        <p:spPr>
          <a:xfrm>
            <a:off x="3898101" y="8829967"/>
            <a:ext cx="2982000" cy="464700"/>
          </a:xfrm>
          <a:prstGeom prst="rect">
            <a:avLst/>
          </a:prstGeom>
        </p:spPr>
        <p:txBody>
          <a:bodyPr lIns="92425" tIns="46200" rIns="92425" bIns="462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Shape 337"/>
          <p:cNvSpPr txBox="1">
            <a:spLocks noGrp="1"/>
          </p:cNvSpPr>
          <p:nvPr>
            <p:ph type="body" idx="1"/>
          </p:nvPr>
        </p:nvSpPr>
        <p:spPr>
          <a:xfrm>
            <a:off x="688181" y="4415789"/>
            <a:ext cx="5505450" cy="418337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38" name="Shape 338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Shape 343"/>
          <p:cNvSpPr txBox="1">
            <a:spLocks noGrp="1"/>
          </p:cNvSpPr>
          <p:nvPr>
            <p:ph type="body" idx="1"/>
          </p:nvPr>
        </p:nvSpPr>
        <p:spPr>
          <a:xfrm>
            <a:off x="688181" y="4415789"/>
            <a:ext cx="5505450" cy="418337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44" name="Shape 344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Shape 349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0" name="Shape 350"/>
          <p:cNvSpPr txBox="1">
            <a:spLocks noGrp="1"/>
          </p:cNvSpPr>
          <p:nvPr>
            <p:ph type="body" idx="1"/>
          </p:nvPr>
        </p:nvSpPr>
        <p:spPr>
          <a:xfrm>
            <a:off x="688181" y="4415789"/>
            <a:ext cx="5505600" cy="4183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51" name="Shape 351"/>
          <p:cNvSpPr txBox="1">
            <a:spLocks noGrp="1"/>
          </p:cNvSpPr>
          <p:nvPr>
            <p:ph type="sldNum" idx="12"/>
          </p:nvPr>
        </p:nvSpPr>
        <p:spPr>
          <a:xfrm>
            <a:off x="3898101" y="8829967"/>
            <a:ext cx="2982000" cy="464700"/>
          </a:xfrm>
          <a:prstGeom prst="rect">
            <a:avLst/>
          </a:prstGeom>
        </p:spPr>
        <p:txBody>
          <a:bodyPr lIns="92425" tIns="46200" rIns="92425" bIns="462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Shape 357"/>
          <p:cNvSpPr txBox="1">
            <a:spLocks noGrp="1"/>
          </p:cNvSpPr>
          <p:nvPr>
            <p:ph type="body" idx="1"/>
          </p:nvPr>
        </p:nvSpPr>
        <p:spPr>
          <a:xfrm>
            <a:off x="688180" y="4415790"/>
            <a:ext cx="5505300" cy="41834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358" name="Shape 358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Shape 363"/>
          <p:cNvSpPr txBox="1">
            <a:spLocks noGrp="1"/>
          </p:cNvSpPr>
          <p:nvPr>
            <p:ph type="body" idx="1"/>
          </p:nvPr>
        </p:nvSpPr>
        <p:spPr>
          <a:xfrm>
            <a:off x="688180" y="4415790"/>
            <a:ext cx="5505300" cy="41834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364" name="Shape 364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688181" y="4415789"/>
            <a:ext cx="5505450" cy="418337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2" name="Shape 142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Shape 369"/>
          <p:cNvSpPr txBox="1">
            <a:spLocks noGrp="1"/>
          </p:cNvSpPr>
          <p:nvPr>
            <p:ph type="body" idx="1"/>
          </p:nvPr>
        </p:nvSpPr>
        <p:spPr>
          <a:xfrm>
            <a:off x="688180" y="4415790"/>
            <a:ext cx="5505300" cy="41834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370" name="Shape 370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Shape 375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6" name="Shape 376"/>
          <p:cNvSpPr txBox="1">
            <a:spLocks noGrp="1"/>
          </p:cNvSpPr>
          <p:nvPr>
            <p:ph type="body" idx="1"/>
          </p:nvPr>
        </p:nvSpPr>
        <p:spPr>
          <a:xfrm>
            <a:off x="688181" y="4415789"/>
            <a:ext cx="5505600" cy="4183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7" name="Shape 377"/>
          <p:cNvSpPr txBox="1">
            <a:spLocks noGrp="1"/>
          </p:cNvSpPr>
          <p:nvPr>
            <p:ph type="sldNum" idx="12"/>
          </p:nvPr>
        </p:nvSpPr>
        <p:spPr>
          <a:xfrm>
            <a:off x="3898101" y="8829967"/>
            <a:ext cx="2982000" cy="464700"/>
          </a:xfrm>
          <a:prstGeom prst="rect">
            <a:avLst/>
          </a:prstGeom>
        </p:spPr>
        <p:txBody>
          <a:bodyPr lIns="92425" tIns="46200" rIns="92425" bIns="462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Shape 382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3" name="Shape 383"/>
          <p:cNvSpPr txBox="1">
            <a:spLocks noGrp="1"/>
          </p:cNvSpPr>
          <p:nvPr>
            <p:ph type="body" idx="1"/>
          </p:nvPr>
        </p:nvSpPr>
        <p:spPr>
          <a:xfrm>
            <a:off x="688181" y="4415789"/>
            <a:ext cx="5505600" cy="4183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84" name="Shape 384"/>
          <p:cNvSpPr txBox="1">
            <a:spLocks noGrp="1"/>
          </p:cNvSpPr>
          <p:nvPr>
            <p:ph type="sldNum" idx="12"/>
          </p:nvPr>
        </p:nvSpPr>
        <p:spPr>
          <a:xfrm>
            <a:off x="3898101" y="8829967"/>
            <a:ext cx="2982000" cy="464700"/>
          </a:xfrm>
          <a:prstGeom prst="rect">
            <a:avLst/>
          </a:prstGeom>
        </p:spPr>
        <p:txBody>
          <a:bodyPr lIns="92425" tIns="46200" rIns="92425" bIns="462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Shape 389"/>
          <p:cNvSpPr txBox="1">
            <a:spLocks noGrp="1"/>
          </p:cNvSpPr>
          <p:nvPr>
            <p:ph type="body" idx="1"/>
          </p:nvPr>
        </p:nvSpPr>
        <p:spPr>
          <a:xfrm>
            <a:off x="688181" y="4415789"/>
            <a:ext cx="5505450" cy="418337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90" name="Shape 390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Shape 395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6" name="Shape 396"/>
          <p:cNvSpPr txBox="1">
            <a:spLocks noGrp="1"/>
          </p:cNvSpPr>
          <p:nvPr>
            <p:ph type="body" idx="1"/>
          </p:nvPr>
        </p:nvSpPr>
        <p:spPr>
          <a:xfrm>
            <a:off x="688181" y="4415789"/>
            <a:ext cx="5505600" cy="4183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97" name="Shape 397"/>
          <p:cNvSpPr txBox="1">
            <a:spLocks noGrp="1"/>
          </p:cNvSpPr>
          <p:nvPr>
            <p:ph type="sldNum" idx="12"/>
          </p:nvPr>
        </p:nvSpPr>
        <p:spPr>
          <a:xfrm>
            <a:off x="3898101" y="8829967"/>
            <a:ext cx="2982000" cy="464700"/>
          </a:xfrm>
          <a:prstGeom prst="rect">
            <a:avLst/>
          </a:prstGeom>
        </p:spPr>
        <p:txBody>
          <a:bodyPr lIns="92425" tIns="46200" rIns="92425" bIns="462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Shape 402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3" name="Shape 403"/>
          <p:cNvSpPr txBox="1">
            <a:spLocks noGrp="1"/>
          </p:cNvSpPr>
          <p:nvPr>
            <p:ph type="body" idx="1"/>
          </p:nvPr>
        </p:nvSpPr>
        <p:spPr>
          <a:xfrm>
            <a:off x="688181" y="4415789"/>
            <a:ext cx="5505600" cy="4183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04" name="Shape 404"/>
          <p:cNvSpPr txBox="1">
            <a:spLocks noGrp="1"/>
          </p:cNvSpPr>
          <p:nvPr>
            <p:ph type="sldNum" idx="12"/>
          </p:nvPr>
        </p:nvSpPr>
        <p:spPr>
          <a:xfrm>
            <a:off x="3898101" y="8829967"/>
            <a:ext cx="2982000" cy="464700"/>
          </a:xfrm>
          <a:prstGeom prst="rect">
            <a:avLst/>
          </a:prstGeom>
        </p:spPr>
        <p:txBody>
          <a:bodyPr lIns="92425" tIns="46200" rIns="92425" bIns="462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Shape 409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0" name="Shape 410"/>
          <p:cNvSpPr txBox="1">
            <a:spLocks noGrp="1"/>
          </p:cNvSpPr>
          <p:nvPr>
            <p:ph type="body" idx="1"/>
          </p:nvPr>
        </p:nvSpPr>
        <p:spPr>
          <a:xfrm>
            <a:off x="688181" y="4415789"/>
            <a:ext cx="5505600" cy="4183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11" name="Shape 411"/>
          <p:cNvSpPr txBox="1">
            <a:spLocks noGrp="1"/>
          </p:cNvSpPr>
          <p:nvPr>
            <p:ph type="sldNum" idx="12"/>
          </p:nvPr>
        </p:nvSpPr>
        <p:spPr>
          <a:xfrm>
            <a:off x="3898101" y="8829967"/>
            <a:ext cx="2982000" cy="464700"/>
          </a:xfrm>
          <a:prstGeom prst="rect">
            <a:avLst/>
          </a:prstGeom>
        </p:spPr>
        <p:txBody>
          <a:bodyPr lIns="92425" tIns="46200" rIns="92425" bIns="462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Shape 416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7" name="Shape 417"/>
          <p:cNvSpPr txBox="1">
            <a:spLocks noGrp="1"/>
          </p:cNvSpPr>
          <p:nvPr>
            <p:ph type="body" idx="1"/>
          </p:nvPr>
        </p:nvSpPr>
        <p:spPr>
          <a:xfrm>
            <a:off x="688181" y="4415789"/>
            <a:ext cx="5505600" cy="4183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18" name="Shape 418"/>
          <p:cNvSpPr txBox="1">
            <a:spLocks noGrp="1"/>
          </p:cNvSpPr>
          <p:nvPr>
            <p:ph type="sldNum" idx="12"/>
          </p:nvPr>
        </p:nvSpPr>
        <p:spPr>
          <a:xfrm>
            <a:off x="3898101" y="8829967"/>
            <a:ext cx="2982000" cy="464700"/>
          </a:xfrm>
          <a:prstGeom prst="rect">
            <a:avLst/>
          </a:prstGeom>
        </p:spPr>
        <p:txBody>
          <a:bodyPr lIns="92425" tIns="46200" rIns="92425" bIns="462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Shape 423"/>
          <p:cNvSpPr txBox="1">
            <a:spLocks noGrp="1"/>
          </p:cNvSpPr>
          <p:nvPr>
            <p:ph type="body" idx="1"/>
          </p:nvPr>
        </p:nvSpPr>
        <p:spPr>
          <a:xfrm>
            <a:off x="688181" y="4415789"/>
            <a:ext cx="5505600" cy="4183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424" name="Shape 424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Shape 430"/>
          <p:cNvSpPr txBox="1">
            <a:spLocks noGrp="1"/>
          </p:cNvSpPr>
          <p:nvPr>
            <p:ph type="body" idx="1"/>
          </p:nvPr>
        </p:nvSpPr>
        <p:spPr>
          <a:xfrm>
            <a:off x="688181" y="4415789"/>
            <a:ext cx="5505450" cy="418337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31" name="Shape 431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688181" y="4415789"/>
            <a:ext cx="5505450" cy="418337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8" name="Shape 148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Shape 436"/>
          <p:cNvSpPr txBox="1">
            <a:spLocks noGrp="1"/>
          </p:cNvSpPr>
          <p:nvPr>
            <p:ph type="body" idx="1"/>
          </p:nvPr>
        </p:nvSpPr>
        <p:spPr>
          <a:xfrm>
            <a:off x="688181" y="4415789"/>
            <a:ext cx="5505450" cy="418337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37" name="Shape 437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Shape 442"/>
          <p:cNvSpPr txBox="1">
            <a:spLocks noGrp="1"/>
          </p:cNvSpPr>
          <p:nvPr>
            <p:ph type="body" idx="1"/>
          </p:nvPr>
        </p:nvSpPr>
        <p:spPr>
          <a:xfrm>
            <a:off x="688181" y="4415789"/>
            <a:ext cx="5505450" cy="418337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43" name="Shape 443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Shape 448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9" name="Shape 449"/>
          <p:cNvSpPr txBox="1">
            <a:spLocks noGrp="1"/>
          </p:cNvSpPr>
          <p:nvPr>
            <p:ph type="body" idx="1"/>
          </p:nvPr>
        </p:nvSpPr>
        <p:spPr>
          <a:xfrm>
            <a:off x="688181" y="4415789"/>
            <a:ext cx="5505600" cy="4183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50" name="Shape 450"/>
          <p:cNvSpPr txBox="1">
            <a:spLocks noGrp="1"/>
          </p:cNvSpPr>
          <p:nvPr>
            <p:ph type="sldNum" idx="12"/>
          </p:nvPr>
        </p:nvSpPr>
        <p:spPr>
          <a:xfrm>
            <a:off x="3898101" y="8829967"/>
            <a:ext cx="2982000" cy="464700"/>
          </a:xfrm>
          <a:prstGeom prst="rect">
            <a:avLst/>
          </a:prstGeom>
        </p:spPr>
        <p:txBody>
          <a:bodyPr lIns="92425" tIns="46200" rIns="92425" bIns="462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52</a:t>
            </a:fld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Shape 455"/>
          <p:cNvSpPr txBox="1">
            <a:spLocks noGrp="1"/>
          </p:cNvSpPr>
          <p:nvPr>
            <p:ph type="body" idx="1"/>
          </p:nvPr>
        </p:nvSpPr>
        <p:spPr>
          <a:xfrm>
            <a:off x="688181" y="4415789"/>
            <a:ext cx="5505450" cy="418337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56" name="Shape 456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Shape 461"/>
          <p:cNvSpPr txBox="1">
            <a:spLocks noGrp="1"/>
          </p:cNvSpPr>
          <p:nvPr>
            <p:ph type="body" idx="1"/>
          </p:nvPr>
        </p:nvSpPr>
        <p:spPr>
          <a:xfrm>
            <a:off x="688181" y="4415789"/>
            <a:ext cx="5505450" cy="418337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62" name="Shape 462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Shape 467"/>
          <p:cNvSpPr txBox="1">
            <a:spLocks noGrp="1"/>
          </p:cNvSpPr>
          <p:nvPr>
            <p:ph type="body" idx="1"/>
          </p:nvPr>
        </p:nvSpPr>
        <p:spPr>
          <a:xfrm>
            <a:off x="688181" y="4415789"/>
            <a:ext cx="5505450" cy="418337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68" name="Shape 468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Shape 474"/>
          <p:cNvSpPr txBox="1">
            <a:spLocks noGrp="1"/>
          </p:cNvSpPr>
          <p:nvPr>
            <p:ph type="body" idx="1"/>
          </p:nvPr>
        </p:nvSpPr>
        <p:spPr>
          <a:xfrm>
            <a:off x="688181" y="4415789"/>
            <a:ext cx="5505450" cy="418337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75" name="Shape 475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Shape 481"/>
          <p:cNvSpPr txBox="1">
            <a:spLocks noGrp="1"/>
          </p:cNvSpPr>
          <p:nvPr>
            <p:ph type="body" idx="1"/>
          </p:nvPr>
        </p:nvSpPr>
        <p:spPr>
          <a:xfrm>
            <a:off x="688181" y="4415789"/>
            <a:ext cx="5505450" cy="418337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82" name="Shape 482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Shape 488"/>
          <p:cNvSpPr txBox="1">
            <a:spLocks noGrp="1"/>
          </p:cNvSpPr>
          <p:nvPr>
            <p:ph type="body" idx="1"/>
          </p:nvPr>
        </p:nvSpPr>
        <p:spPr>
          <a:xfrm>
            <a:off x="688181" y="4415789"/>
            <a:ext cx="5505450" cy="418337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89" name="Shape 489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Shape 494"/>
          <p:cNvSpPr txBox="1">
            <a:spLocks noGrp="1"/>
          </p:cNvSpPr>
          <p:nvPr>
            <p:ph type="body" idx="1"/>
          </p:nvPr>
        </p:nvSpPr>
        <p:spPr>
          <a:xfrm>
            <a:off x="688181" y="4415789"/>
            <a:ext cx="5505450" cy="418337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95" name="Shape 495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>
            <a:spLocks noGrp="1"/>
          </p:cNvSpPr>
          <p:nvPr>
            <p:ph type="body" idx="1"/>
          </p:nvPr>
        </p:nvSpPr>
        <p:spPr>
          <a:xfrm>
            <a:off x="688181" y="4415789"/>
            <a:ext cx="5505450" cy="418337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4" name="Shape 154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Shape 500"/>
          <p:cNvSpPr txBox="1">
            <a:spLocks noGrp="1"/>
          </p:cNvSpPr>
          <p:nvPr>
            <p:ph type="body" idx="1"/>
          </p:nvPr>
        </p:nvSpPr>
        <p:spPr>
          <a:xfrm>
            <a:off x="688181" y="4415789"/>
            <a:ext cx="5505450" cy="418337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01" name="Shape 501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Shape 506"/>
          <p:cNvSpPr txBox="1">
            <a:spLocks noGrp="1"/>
          </p:cNvSpPr>
          <p:nvPr>
            <p:ph type="body" idx="1"/>
          </p:nvPr>
        </p:nvSpPr>
        <p:spPr>
          <a:xfrm>
            <a:off x="688181" y="4415789"/>
            <a:ext cx="5505450" cy="418337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07" name="Shape 507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Shape 512"/>
          <p:cNvSpPr txBox="1">
            <a:spLocks noGrp="1"/>
          </p:cNvSpPr>
          <p:nvPr>
            <p:ph type="body" idx="1"/>
          </p:nvPr>
        </p:nvSpPr>
        <p:spPr>
          <a:xfrm>
            <a:off x="688181" y="4415789"/>
            <a:ext cx="5505450" cy="418337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13" name="Shape 513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Shape 518"/>
          <p:cNvSpPr txBox="1">
            <a:spLocks noGrp="1"/>
          </p:cNvSpPr>
          <p:nvPr>
            <p:ph type="body" idx="1"/>
          </p:nvPr>
        </p:nvSpPr>
        <p:spPr>
          <a:xfrm>
            <a:off x="688181" y="4415789"/>
            <a:ext cx="5505450" cy="418337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19" name="Shape 519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Shape 524"/>
          <p:cNvSpPr txBox="1">
            <a:spLocks noGrp="1"/>
          </p:cNvSpPr>
          <p:nvPr>
            <p:ph type="body" idx="1"/>
          </p:nvPr>
        </p:nvSpPr>
        <p:spPr>
          <a:xfrm>
            <a:off x="688181" y="4415789"/>
            <a:ext cx="5505450" cy="418337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25" name="Shape 525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Shape 530"/>
          <p:cNvSpPr txBox="1">
            <a:spLocks noGrp="1"/>
          </p:cNvSpPr>
          <p:nvPr>
            <p:ph type="body" idx="1"/>
          </p:nvPr>
        </p:nvSpPr>
        <p:spPr>
          <a:xfrm>
            <a:off x="688181" y="4415789"/>
            <a:ext cx="5505450" cy="418337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31" name="Shape 531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Shape 536"/>
          <p:cNvSpPr txBox="1">
            <a:spLocks noGrp="1"/>
          </p:cNvSpPr>
          <p:nvPr>
            <p:ph type="body" idx="1"/>
          </p:nvPr>
        </p:nvSpPr>
        <p:spPr>
          <a:xfrm>
            <a:off x="688181" y="4415789"/>
            <a:ext cx="5505450" cy="418337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37" name="Shape 537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Shape 542"/>
          <p:cNvSpPr txBox="1">
            <a:spLocks noGrp="1"/>
          </p:cNvSpPr>
          <p:nvPr>
            <p:ph type="body" idx="1"/>
          </p:nvPr>
        </p:nvSpPr>
        <p:spPr>
          <a:xfrm>
            <a:off x="688181" y="4415789"/>
            <a:ext cx="5505450" cy="418337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43" name="Shape 543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Shape 548"/>
          <p:cNvSpPr txBox="1">
            <a:spLocks noGrp="1"/>
          </p:cNvSpPr>
          <p:nvPr>
            <p:ph type="body" idx="1"/>
          </p:nvPr>
        </p:nvSpPr>
        <p:spPr>
          <a:xfrm>
            <a:off x="688181" y="4415789"/>
            <a:ext cx="5505450" cy="418337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49" name="Shape 549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Shape 554"/>
          <p:cNvSpPr txBox="1">
            <a:spLocks noGrp="1"/>
          </p:cNvSpPr>
          <p:nvPr>
            <p:ph type="body" idx="1"/>
          </p:nvPr>
        </p:nvSpPr>
        <p:spPr>
          <a:xfrm>
            <a:off x="688181" y="4415789"/>
            <a:ext cx="5505450" cy="418337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55" name="Shape 555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688181" y="4415789"/>
            <a:ext cx="5505450" cy="418337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0" name="Shape 160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Shape 560"/>
          <p:cNvSpPr txBox="1">
            <a:spLocks noGrp="1"/>
          </p:cNvSpPr>
          <p:nvPr>
            <p:ph type="body" idx="1"/>
          </p:nvPr>
        </p:nvSpPr>
        <p:spPr>
          <a:xfrm>
            <a:off x="688181" y="4415789"/>
            <a:ext cx="5505450" cy="418337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61" name="Shape 561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Shape 566"/>
          <p:cNvSpPr txBox="1">
            <a:spLocks noGrp="1"/>
          </p:cNvSpPr>
          <p:nvPr>
            <p:ph type="body" idx="1"/>
          </p:nvPr>
        </p:nvSpPr>
        <p:spPr>
          <a:xfrm>
            <a:off x="688181" y="4415789"/>
            <a:ext cx="5505450" cy="418337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67" name="Shape 567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Shape 572"/>
          <p:cNvSpPr txBox="1">
            <a:spLocks noGrp="1"/>
          </p:cNvSpPr>
          <p:nvPr>
            <p:ph type="body" idx="1"/>
          </p:nvPr>
        </p:nvSpPr>
        <p:spPr>
          <a:xfrm>
            <a:off x="688181" y="4415789"/>
            <a:ext cx="5505450" cy="418337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73" name="Shape 573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Shape 578"/>
          <p:cNvSpPr txBox="1">
            <a:spLocks noGrp="1"/>
          </p:cNvSpPr>
          <p:nvPr>
            <p:ph type="body" idx="1"/>
          </p:nvPr>
        </p:nvSpPr>
        <p:spPr>
          <a:xfrm>
            <a:off x="688181" y="4415789"/>
            <a:ext cx="5505450" cy="418337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79" name="Shape 579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Shape 584"/>
          <p:cNvSpPr txBox="1">
            <a:spLocks noGrp="1"/>
          </p:cNvSpPr>
          <p:nvPr>
            <p:ph type="body" idx="1"/>
          </p:nvPr>
        </p:nvSpPr>
        <p:spPr>
          <a:xfrm>
            <a:off x="688181" y="4415789"/>
            <a:ext cx="5505450" cy="418337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85" name="Shape 585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Shape 591"/>
          <p:cNvSpPr txBox="1">
            <a:spLocks noGrp="1"/>
          </p:cNvSpPr>
          <p:nvPr>
            <p:ph type="body" idx="1"/>
          </p:nvPr>
        </p:nvSpPr>
        <p:spPr>
          <a:xfrm>
            <a:off x="688181" y="4415789"/>
            <a:ext cx="5505450" cy="418337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92" name="Shape 592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Shape 598"/>
          <p:cNvSpPr txBox="1">
            <a:spLocks noGrp="1"/>
          </p:cNvSpPr>
          <p:nvPr>
            <p:ph type="body" idx="1"/>
          </p:nvPr>
        </p:nvSpPr>
        <p:spPr>
          <a:xfrm>
            <a:off x="688181" y="4415789"/>
            <a:ext cx="5505450" cy="418337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99" name="Shape 599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Shape 604"/>
          <p:cNvSpPr txBox="1">
            <a:spLocks noGrp="1"/>
          </p:cNvSpPr>
          <p:nvPr>
            <p:ph type="body" idx="1"/>
          </p:nvPr>
        </p:nvSpPr>
        <p:spPr>
          <a:xfrm>
            <a:off x="688181" y="4415789"/>
            <a:ext cx="5505450" cy="418337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05" name="Shape 605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Shape 610"/>
          <p:cNvSpPr txBox="1">
            <a:spLocks noGrp="1"/>
          </p:cNvSpPr>
          <p:nvPr>
            <p:ph type="body" idx="1"/>
          </p:nvPr>
        </p:nvSpPr>
        <p:spPr>
          <a:xfrm>
            <a:off x="688181" y="4415789"/>
            <a:ext cx="5505450" cy="418337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11" name="Shape 611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Shape 616"/>
          <p:cNvSpPr txBox="1">
            <a:spLocks noGrp="1"/>
          </p:cNvSpPr>
          <p:nvPr>
            <p:ph type="body" idx="1"/>
          </p:nvPr>
        </p:nvSpPr>
        <p:spPr>
          <a:xfrm>
            <a:off x="688181" y="4415789"/>
            <a:ext cx="5505450" cy="418337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17" name="Shape 617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688181" y="4415789"/>
            <a:ext cx="5505450" cy="418337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6" name="Shape 166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Shape 622"/>
          <p:cNvSpPr txBox="1">
            <a:spLocks noGrp="1"/>
          </p:cNvSpPr>
          <p:nvPr>
            <p:ph type="body" idx="1"/>
          </p:nvPr>
        </p:nvSpPr>
        <p:spPr>
          <a:xfrm>
            <a:off x="688181" y="4415789"/>
            <a:ext cx="5505450" cy="418337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23" name="Shape 623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Shape 628"/>
          <p:cNvSpPr txBox="1">
            <a:spLocks noGrp="1"/>
          </p:cNvSpPr>
          <p:nvPr>
            <p:ph type="body" idx="1"/>
          </p:nvPr>
        </p:nvSpPr>
        <p:spPr>
          <a:xfrm>
            <a:off x="688181" y="4415789"/>
            <a:ext cx="5505450" cy="418337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29" name="Shape 629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Shape 634"/>
          <p:cNvSpPr txBox="1">
            <a:spLocks noGrp="1"/>
          </p:cNvSpPr>
          <p:nvPr>
            <p:ph type="body" idx="1"/>
          </p:nvPr>
        </p:nvSpPr>
        <p:spPr>
          <a:xfrm>
            <a:off x="688181" y="4415789"/>
            <a:ext cx="5505450" cy="418337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35" name="Shape 635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Shape 640"/>
          <p:cNvSpPr txBox="1">
            <a:spLocks noGrp="1"/>
          </p:cNvSpPr>
          <p:nvPr>
            <p:ph type="body" idx="1"/>
          </p:nvPr>
        </p:nvSpPr>
        <p:spPr>
          <a:xfrm>
            <a:off x="688181" y="4415789"/>
            <a:ext cx="5505450" cy="418337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41" name="Shape 641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Shape 646"/>
          <p:cNvSpPr txBox="1">
            <a:spLocks noGrp="1"/>
          </p:cNvSpPr>
          <p:nvPr>
            <p:ph type="body" idx="1"/>
          </p:nvPr>
        </p:nvSpPr>
        <p:spPr>
          <a:xfrm>
            <a:off x="688181" y="4415789"/>
            <a:ext cx="5505450" cy="418337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47" name="Shape 647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Shape 652"/>
          <p:cNvSpPr txBox="1">
            <a:spLocks noGrp="1"/>
          </p:cNvSpPr>
          <p:nvPr>
            <p:ph type="body" idx="1"/>
          </p:nvPr>
        </p:nvSpPr>
        <p:spPr>
          <a:xfrm>
            <a:off x="688181" y="4415789"/>
            <a:ext cx="5505450" cy="418337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53" name="Shape 653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Shape 658"/>
          <p:cNvSpPr txBox="1">
            <a:spLocks noGrp="1"/>
          </p:cNvSpPr>
          <p:nvPr>
            <p:ph type="body" idx="1"/>
          </p:nvPr>
        </p:nvSpPr>
        <p:spPr>
          <a:xfrm>
            <a:off x="688181" y="4415789"/>
            <a:ext cx="5505450" cy="418337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59" name="Shape 659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Shape 664"/>
          <p:cNvSpPr txBox="1">
            <a:spLocks noGrp="1"/>
          </p:cNvSpPr>
          <p:nvPr>
            <p:ph type="body" idx="1"/>
          </p:nvPr>
        </p:nvSpPr>
        <p:spPr>
          <a:xfrm>
            <a:off x="688181" y="4415789"/>
            <a:ext cx="5505450" cy="418337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65" name="Shape 665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Shape 670"/>
          <p:cNvSpPr txBox="1">
            <a:spLocks noGrp="1"/>
          </p:cNvSpPr>
          <p:nvPr>
            <p:ph type="body" idx="1"/>
          </p:nvPr>
        </p:nvSpPr>
        <p:spPr>
          <a:xfrm>
            <a:off x="688181" y="4415789"/>
            <a:ext cx="5505450" cy="418337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71" name="Shape 671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Shape 676"/>
          <p:cNvSpPr txBox="1">
            <a:spLocks noGrp="1"/>
          </p:cNvSpPr>
          <p:nvPr>
            <p:ph type="body" idx="1"/>
          </p:nvPr>
        </p:nvSpPr>
        <p:spPr>
          <a:xfrm>
            <a:off x="688181" y="4415789"/>
            <a:ext cx="5505450" cy="418337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77" name="Shape 677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Shape 172"/>
          <p:cNvSpPr txBox="1">
            <a:spLocks noGrp="1"/>
          </p:cNvSpPr>
          <p:nvPr>
            <p:ph type="body" idx="1"/>
          </p:nvPr>
        </p:nvSpPr>
        <p:spPr>
          <a:xfrm>
            <a:off x="688181" y="4415789"/>
            <a:ext cx="5505600" cy="4183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3" name="Shape 173"/>
          <p:cNvSpPr txBox="1">
            <a:spLocks noGrp="1"/>
          </p:cNvSpPr>
          <p:nvPr>
            <p:ph type="sldNum" idx="12"/>
          </p:nvPr>
        </p:nvSpPr>
        <p:spPr>
          <a:xfrm>
            <a:off x="3898101" y="8829967"/>
            <a:ext cx="2982000" cy="464700"/>
          </a:xfrm>
          <a:prstGeom prst="rect">
            <a:avLst/>
          </a:prstGeom>
        </p:spPr>
        <p:txBody>
          <a:bodyPr lIns="92425" tIns="46200" rIns="92425" bIns="462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Shape 682"/>
          <p:cNvSpPr txBox="1">
            <a:spLocks noGrp="1"/>
          </p:cNvSpPr>
          <p:nvPr>
            <p:ph type="body" idx="1"/>
          </p:nvPr>
        </p:nvSpPr>
        <p:spPr>
          <a:xfrm>
            <a:off x="688181" y="4415789"/>
            <a:ext cx="5505450" cy="418337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83" name="Shape 683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" name="Shape 688"/>
          <p:cNvSpPr txBox="1">
            <a:spLocks noGrp="1"/>
          </p:cNvSpPr>
          <p:nvPr>
            <p:ph type="body" idx="1"/>
          </p:nvPr>
        </p:nvSpPr>
        <p:spPr>
          <a:xfrm>
            <a:off x="688181" y="4415789"/>
            <a:ext cx="5505450" cy="418337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89" name="Shape 689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bg>
      <p:bgPr>
        <a:gradFill>
          <a:gsLst>
            <a:gs pos="0">
              <a:srgbClr val="B1B1B1"/>
            </a:gs>
            <a:gs pos="40000">
              <a:srgbClr val="9E9E9E"/>
            </a:gs>
            <a:gs pos="100000">
              <a:schemeClr val="dk1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title"/>
          </p:nvPr>
        </p:nvSpPr>
        <p:spPr>
          <a:xfrm>
            <a:off x="722375" y="1059712"/>
            <a:ext cx="7772400" cy="1828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r" rtl="0">
              <a:spcBef>
                <a:spcPts val="0"/>
              </a:spcBef>
              <a:buClr>
                <a:schemeClr val="lt2"/>
              </a:buClr>
              <a:buFont typeface="Rambla"/>
              <a:buNone/>
              <a:defRPr sz="4800" b="1" i="0" u="none" strike="noStrike" cap="none">
                <a:solidFill>
                  <a:schemeClr val="lt2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3922712" y="2931711"/>
            <a:ext cx="4572000" cy="14548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23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621792" marR="0" lvl="1" indent="-240791" algn="l" rtl="0">
              <a:spcBef>
                <a:spcPts val="324"/>
              </a:spcBef>
              <a:buClr>
                <a:schemeClr val="accent1"/>
              </a:buClr>
              <a:buFont typeface="Verdana"/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859536" marR="0" lvl="2" indent="-237236" algn="l" rtl="0">
              <a:spcBef>
                <a:spcPts val="350"/>
              </a:spcBef>
              <a:buClr>
                <a:schemeClr val="accent2"/>
              </a:buClr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143000" marR="0" lvl="3" indent="-228600" algn="l" rtl="0">
              <a:spcBef>
                <a:spcPts val="350"/>
              </a:spcBef>
              <a:buClr>
                <a:schemeClr val="accent2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1371600" marR="0" lvl="4" indent="-228600" algn="l" rtl="0">
              <a:spcBef>
                <a:spcPts val="350"/>
              </a:spcBef>
              <a:buClr>
                <a:schemeClr val="accent2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1600200" marR="0" lvl="5" indent="-114300" algn="l" rtl="0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1828800" marR="0" lvl="6" indent="-127000" algn="l" rtl="0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sz="16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2057400" marR="0" lvl="7" indent="-127000" algn="l" rtl="0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sz="16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2286000" marR="0" lvl="8" indent="-127000" algn="l" rtl="0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sz="16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dt" idx="10"/>
          </p:nvPr>
        </p:nvSpPr>
        <p:spPr>
          <a:xfrm>
            <a:off x="6727032" y="6407944"/>
            <a:ext cx="1920239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ftr" idx="11"/>
          </p:nvPr>
        </p:nvSpPr>
        <p:spPr>
          <a:xfrm>
            <a:off x="4380071" y="6407944"/>
            <a:ext cx="2350681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r" rtl="0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647271" y="6407944"/>
            <a:ext cx="36575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00" b="0">
                <a:solidFill>
                  <a:srgbClr val="FFFFFF"/>
                </a:solidFill>
                <a:latin typeface="Rambla"/>
                <a:ea typeface="Rambla"/>
                <a:cs typeface="Rambla"/>
                <a:sym typeface="Rambla"/>
              </a:rPr>
              <a:t>‹#›</a:t>
            </a:fld>
            <a:endParaRPr lang="en-US" sz="1000" b="0">
              <a:solidFill>
                <a:srgbClr val="FFFFFF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25" name="Shape 25"/>
          <p:cNvSpPr/>
          <p:nvPr/>
        </p:nvSpPr>
        <p:spPr>
          <a:xfrm>
            <a:off x="3636680" y="3005472"/>
            <a:ext cx="182879" cy="228600"/>
          </a:xfrm>
          <a:prstGeom prst="chevron">
            <a:avLst>
              <a:gd name="adj" fmla="val 50000"/>
            </a:avLst>
          </a:prstGeom>
          <a:gradFill>
            <a:gsLst>
              <a:gs pos="0">
                <a:srgbClr val="1488A5"/>
              </a:gs>
              <a:gs pos="72000">
                <a:srgbClr val="4DB7DA"/>
              </a:gs>
              <a:gs pos="100000">
                <a:srgbClr val="7CC2DD"/>
              </a:gs>
            </a:gsLst>
            <a:lin ang="16200000" scaled="0"/>
          </a:gradFill>
          <a:ln w="9525" cap="rnd" cmpd="sng">
            <a:solidFill>
              <a:srgbClr val="20768B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799" dist="25400" dir="5400000">
              <a:srgbClr val="000000">
                <a:alpha val="45882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26" name="Shape 26"/>
          <p:cNvSpPr/>
          <p:nvPr/>
        </p:nvSpPr>
        <p:spPr>
          <a:xfrm>
            <a:off x="3450264" y="3005472"/>
            <a:ext cx="182879" cy="228600"/>
          </a:xfrm>
          <a:prstGeom prst="chevron">
            <a:avLst>
              <a:gd name="adj" fmla="val 50000"/>
            </a:avLst>
          </a:prstGeom>
          <a:gradFill>
            <a:gsLst>
              <a:gs pos="0">
                <a:srgbClr val="1488A5"/>
              </a:gs>
              <a:gs pos="72000">
                <a:srgbClr val="4DB7DA"/>
              </a:gs>
              <a:gs pos="100000">
                <a:srgbClr val="7CC2DD"/>
              </a:gs>
            </a:gsLst>
            <a:lin ang="16200000" scaled="0"/>
          </a:gradFill>
          <a:ln w="9525" cap="rnd" cmpd="sng">
            <a:solidFill>
              <a:srgbClr val="20768B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799" dist="25400" dir="5400000">
              <a:srgbClr val="000000">
                <a:alpha val="45882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bg>
      <p:bgPr>
        <a:gradFill>
          <a:gsLst>
            <a:gs pos="0">
              <a:srgbClr val="B1B1B1"/>
            </a:gs>
            <a:gs pos="40000">
              <a:srgbClr val="9E9E9E"/>
            </a:gs>
            <a:gs pos="100000">
              <a:schemeClr val="dk1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1141232" y="5443401"/>
            <a:ext cx="7162799" cy="64823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18288" lvl="0" indent="0" algn="r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621792" marR="0" lvl="1" indent="-164591" algn="l" rtl="0">
              <a:spcBef>
                <a:spcPts val="324"/>
              </a:spcBef>
              <a:buClr>
                <a:schemeClr val="accent1"/>
              </a:buClr>
              <a:buSzPct val="100000"/>
              <a:buFont typeface="Verdana"/>
              <a:buChar char="◦"/>
              <a:defRPr sz="12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859536" marR="0" lvl="2" indent="-173736" algn="l" rtl="0">
              <a:spcBef>
                <a:spcPts val="35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10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143000" marR="0" lvl="3" indent="-171450" algn="l" rtl="0">
              <a:spcBef>
                <a:spcPts val="35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9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1371600" marR="0" lvl="4" indent="-171450" algn="l" rtl="0">
              <a:spcBef>
                <a:spcPts val="35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9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1600200" marR="0" lvl="5" indent="-114300" algn="l" rtl="0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1828800" marR="0" lvl="6" indent="-127000" algn="l" rtl="0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sz="16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2057400" marR="0" lvl="7" indent="-127000" algn="l" rtl="0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sz="16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2286000" marR="0" lvl="8" indent="-127000" algn="l" rtl="0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sz="16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97" name="Shape 97"/>
          <p:cNvSpPr>
            <a:spLocks noGrp="1"/>
          </p:cNvSpPr>
          <p:nvPr>
            <p:ph type="pic" idx="2"/>
          </p:nvPr>
        </p:nvSpPr>
        <p:spPr>
          <a:xfrm>
            <a:off x="228600" y="189968"/>
            <a:ext cx="8686800" cy="4389119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32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621792" marR="0" lvl="1" indent="-94741" algn="l" rtl="0">
              <a:spcBef>
                <a:spcPts val="324"/>
              </a:spcBef>
              <a:buClr>
                <a:schemeClr val="accent1"/>
              </a:buClr>
              <a:buSzPct val="100000"/>
              <a:buFont typeface="Verdana"/>
              <a:buChar char="◦"/>
              <a:defRPr sz="23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859536" marR="0" lvl="2" indent="-103886" algn="l" rtl="0">
              <a:spcBef>
                <a:spcPts val="35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21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143000" marR="0" lvl="3" indent="-107950" algn="l" rtl="0">
              <a:spcBef>
                <a:spcPts val="35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19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1371600" marR="0" lvl="4" indent="-114300" algn="l" rtl="0">
              <a:spcBef>
                <a:spcPts val="35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1600200" marR="0" lvl="5" indent="-114300" algn="l" rtl="0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1828800" marR="0" lvl="6" indent="-127000" algn="l" rtl="0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sz="16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2057400" marR="0" lvl="7" indent="-127000" algn="l" rtl="0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sz="16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2286000" marR="0" lvl="8" indent="-127000" algn="l" rtl="0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sz="16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dt" idx="10"/>
          </p:nvPr>
        </p:nvSpPr>
        <p:spPr>
          <a:xfrm>
            <a:off x="6727032" y="6407944"/>
            <a:ext cx="1920239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ftr" idx="11"/>
          </p:nvPr>
        </p:nvSpPr>
        <p:spPr>
          <a:xfrm>
            <a:off x="4380071" y="6407944"/>
            <a:ext cx="2350681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r" rtl="0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sldNum" idx="12"/>
          </p:nvPr>
        </p:nvSpPr>
        <p:spPr>
          <a:xfrm>
            <a:off x="8647271" y="6407944"/>
            <a:ext cx="36575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00" b="0">
                <a:solidFill>
                  <a:srgbClr val="FFFFFF"/>
                </a:solidFill>
                <a:latin typeface="Rambla"/>
                <a:ea typeface="Rambla"/>
                <a:cs typeface="Rambla"/>
                <a:sym typeface="Rambla"/>
              </a:rPr>
              <a:t>‹#›</a:t>
            </a:fld>
            <a:endParaRPr lang="en-US" sz="1000" b="0">
              <a:solidFill>
                <a:srgbClr val="FFFFFF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101" name="Shape 101"/>
          <p:cNvSpPr txBox="1">
            <a:spLocks noGrp="1"/>
          </p:cNvSpPr>
          <p:nvPr>
            <p:ph type="title"/>
          </p:nvPr>
        </p:nvSpPr>
        <p:spPr>
          <a:xfrm>
            <a:off x="228600" y="4865121"/>
            <a:ext cx="8075431" cy="5626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Clr>
                <a:schemeClr val="accent1"/>
              </a:buClr>
              <a:buFont typeface="Rambla"/>
              <a:buNone/>
              <a:defRPr sz="3000" b="0" i="0" u="none" strike="noStrike" cap="none">
                <a:solidFill>
                  <a:schemeClr val="accent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02" name="Shape 102"/>
          <p:cNvSpPr/>
          <p:nvPr/>
        </p:nvSpPr>
        <p:spPr>
          <a:xfrm>
            <a:off x="499272" y="5944935"/>
            <a:ext cx="4940623" cy="921076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712"/>
                </a:moveTo>
                <a:lnTo>
                  <a:pt x="119999" y="120000"/>
                </a:lnTo>
                <a:lnTo>
                  <a:pt x="89106" y="120000"/>
                </a:lnTo>
                <a:lnTo>
                  <a:pt x="16" y="0"/>
                </a:lnTo>
              </a:path>
            </a:pathLst>
          </a:custGeom>
          <a:solidFill>
            <a:srgbClr val="9CCADC">
              <a:alpha val="40000"/>
            </a:srgbClr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103" name="Shape 103"/>
          <p:cNvSpPr/>
          <p:nvPr/>
        </p:nvSpPr>
        <p:spPr>
          <a:xfrm>
            <a:off x="485716" y="5939010"/>
            <a:ext cx="3690451" cy="933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19999" y="119387"/>
                </a:lnTo>
                <a:lnTo>
                  <a:pt x="94759" y="120000"/>
                </a:lnTo>
                <a:lnTo>
                  <a:pt x="257" y="816"/>
                </a:lnTo>
              </a:path>
            </a:pathLst>
          </a:custGeom>
          <a:solidFill>
            <a:srgbClr val="000000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104" name="Shape 104"/>
          <p:cNvSpPr/>
          <p:nvPr/>
        </p:nvSpPr>
        <p:spPr>
          <a:xfrm>
            <a:off x="-6041" y="5791253"/>
            <a:ext cx="3402313" cy="1080868"/>
          </a:xfrm>
          <a:prstGeom prst="rtTriangle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cxnSp>
        <p:nvCxnSpPr>
          <p:cNvPr id="105" name="Shape 105"/>
          <p:cNvCxnSpPr/>
          <p:nvPr/>
        </p:nvCxnSpPr>
        <p:spPr>
          <a:xfrm>
            <a:off x="-9237" y="5787737"/>
            <a:ext cx="3405508" cy="1084383"/>
          </a:xfrm>
          <a:prstGeom prst="straightConnector1">
            <a:avLst/>
          </a:prstGeom>
          <a:noFill/>
          <a:ln w="12050" cap="flat" cmpd="sng">
            <a:solidFill>
              <a:srgbClr val="93C5D8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106" name="Shape 106"/>
          <p:cNvSpPr/>
          <p:nvPr/>
        </p:nvSpPr>
        <p:spPr>
          <a:xfrm>
            <a:off x="8664111" y="4988439"/>
            <a:ext cx="182879" cy="228600"/>
          </a:xfrm>
          <a:prstGeom prst="chevron">
            <a:avLst>
              <a:gd name="adj" fmla="val 50000"/>
            </a:avLst>
          </a:prstGeom>
          <a:gradFill>
            <a:gsLst>
              <a:gs pos="0">
                <a:srgbClr val="1488A5"/>
              </a:gs>
              <a:gs pos="72000">
                <a:srgbClr val="4DB7DA"/>
              </a:gs>
              <a:gs pos="100000">
                <a:srgbClr val="7CC2DD"/>
              </a:gs>
            </a:gsLst>
            <a:lin ang="16200000" scaled="0"/>
          </a:gradFill>
          <a:ln w="9525" cap="rnd" cmpd="sng">
            <a:solidFill>
              <a:srgbClr val="20768B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799" dist="25400" dir="5400000">
              <a:srgbClr val="000000">
                <a:alpha val="45882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107" name="Shape 107"/>
          <p:cNvSpPr/>
          <p:nvPr/>
        </p:nvSpPr>
        <p:spPr>
          <a:xfrm>
            <a:off x="8477696" y="4988439"/>
            <a:ext cx="182879" cy="228600"/>
          </a:xfrm>
          <a:prstGeom prst="chevron">
            <a:avLst>
              <a:gd name="adj" fmla="val 50000"/>
            </a:avLst>
          </a:prstGeom>
          <a:gradFill>
            <a:gsLst>
              <a:gs pos="0">
                <a:srgbClr val="1488A5"/>
              </a:gs>
              <a:gs pos="72000">
                <a:srgbClr val="4DB7DA"/>
              </a:gs>
              <a:gs pos="100000">
                <a:srgbClr val="7CC2DD"/>
              </a:gs>
            </a:gsLst>
            <a:lin ang="16200000" scaled="0"/>
          </a:gradFill>
          <a:ln w="9525" cap="rnd" cmpd="sng">
            <a:solidFill>
              <a:srgbClr val="20768B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799" dist="25400" dir="5400000">
              <a:srgbClr val="000000">
                <a:alpha val="45882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dk2"/>
              </a:buClr>
              <a:buFont typeface="Rambla"/>
              <a:buNone/>
              <a:defRPr sz="4100" b="1" i="0" u="none" strike="noStrike" cap="non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 rot="5400000">
            <a:off x="2378964" y="-440435"/>
            <a:ext cx="4386070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65760" marR="0" lvl="0" indent="-147573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  <a:defRPr sz="27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621792" marR="0" lvl="1" indent="-94741" algn="l" rtl="0">
              <a:spcBef>
                <a:spcPts val="324"/>
              </a:spcBef>
              <a:buClr>
                <a:schemeClr val="accent1"/>
              </a:buClr>
              <a:buSzPct val="100000"/>
              <a:buFont typeface="Verdana"/>
              <a:buChar char="◦"/>
              <a:defRPr sz="23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859536" marR="0" lvl="2" indent="-103886" algn="l" rtl="0">
              <a:spcBef>
                <a:spcPts val="35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21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143000" marR="0" lvl="3" indent="-107950" algn="l" rtl="0">
              <a:spcBef>
                <a:spcPts val="35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19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1371600" marR="0" lvl="4" indent="-114300" algn="l" rtl="0">
              <a:spcBef>
                <a:spcPts val="35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1600200" marR="0" lvl="5" indent="-114300" algn="l" rtl="0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1828800" marR="0" lvl="6" indent="-127000" algn="l" rtl="0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sz="16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2057400" marR="0" lvl="7" indent="-127000" algn="l" rtl="0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sz="16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2286000" marR="0" lvl="8" indent="-127000" algn="l" rtl="0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sz="16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111" name="Shape 111"/>
          <p:cNvSpPr txBox="1">
            <a:spLocks noGrp="1"/>
          </p:cNvSpPr>
          <p:nvPr>
            <p:ph type="dt" idx="10"/>
          </p:nvPr>
        </p:nvSpPr>
        <p:spPr>
          <a:xfrm>
            <a:off x="6727032" y="6407944"/>
            <a:ext cx="1920239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112" name="Shape 112"/>
          <p:cNvSpPr txBox="1">
            <a:spLocks noGrp="1"/>
          </p:cNvSpPr>
          <p:nvPr>
            <p:ph type="ftr" idx="11"/>
          </p:nvPr>
        </p:nvSpPr>
        <p:spPr>
          <a:xfrm>
            <a:off x="4380071" y="6407944"/>
            <a:ext cx="2350681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r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113" name="Shape 113"/>
          <p:cNvSpPr txBox="1">
            <a:spLocks noGrp="1"/>
          </p:cNvSpPr>
          <p:nvPr>
            <p:ph type="sldNum" idx="12"/>
          </p:nvPr>
        </p:nvSpPr>
        <p:spPr>
          <a:xfrm>
            <a:off x="8647271" y="6407944"/>
            <a:ext cx="36575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00" b="0">
                <a:solidFill>
                  <a:srgbClr val="FFFFFF"/>
                </a:solidFill>
                <a:latin typeface="Rambla"/>
                <a:ea typeface="Rambla"/>
                <a:cs typeface="Rambla"/>
                <a:sym typeface="Rambla"/>
              </a:rPr>
              <a:t>‹#›</a:t>
            </a:fld>
            <a:endParaRPr lang="en-US" sz="1000" b="0">
              <a:solidFill>
                <a:srgbClr val="FFFFFF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>
            <a:spLocks noGrp="1"/>
          </p:cNvSpPr>
          <p:nvPr>
            <p:ph type="title"/>
          </p:nvPr>
        </p:nvSpPr>
        <p:spPr>
          <a:xfrm rot="5400000">
            <a:off x="4936367" y="2182285"/>
            <a:ext cx="5592760" cy="177747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dk2"/>
              </a:buClr>
              <a:buFont typeface="Rambla"/>
              <a:buNone/>
              <a:defRPr sz="4100" b="1" i="0" u="none" strike="noStrike" cap="non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 rot="5400000">
            <a:off x="823119" y="-91279"/>
            <a:ext cx="5592759" cy="6324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65760" marR="0" lvl="0" indent="-147573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  <a:defRPr sz="27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621792" marR="0" lvl="1" indent="-94741" algn="l" rtl="0">
              <a:spcBef>
                <a:spcPts val="324"/>
              </a:spcBef>
              <a:buClr>
                <a:schemeClr val="accent1"/>
              </a:buClr>
              <a:buSzPct val="100000"/>
              <a:buFont typeface="Verdana"/>
              <a:buChar char="◦"/>
              <a:defRPr sz="23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859536" marR="0" lvl="2" indent="-103886" algn="l" rtl="0">
              <a:spcBef>
                <a:spcPts val="35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21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143000" marR="0" lvl="3" indent="-107950" algn="l" rtl="0">
              <a:spcBef>
                <a:spcPts val="35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19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1371600" marR="0" lvl="4" indent="-114300" algn="l" rtl="0">
              <a:spcBef>
                <a:spcPts val="35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1600200" marR="0" lvl="5" indent="-114300" algn="l" rtl="0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1828800" marR="0" lvl="6" indent="-127000" algn="l" rtl="0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sz="16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2057400" marR="0" lvl="7" indent="-127000" algn="l" rtl="0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sz="16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2286000" marR="0" lvl="8" indent="-127000" algn="l" rtl="0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sz="16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117" name="Shape 117"/>
          <p:cNvSpPr txBox="1">
            <a:spLocks noGrp="1"/>
          </p:cNvSpPr>
          <p:nvPr>
            <p:ph type="dt" idx="10"/>
          </p:nvPr>
        </p:nvSpPr>
        <p:spPr>
          <a:xfrm>
            <a:off x="6727032" y="6407944"/>
            <a:ext cx="1920239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118" name="Shape 118"/>
          <p:cNvSpPr txBox="1">
            <a:spLocks noGrp="1"/>
          </p:cNvSpPr>
          <p:nvPr>
            <p:ph type="ftr" idx="11"/>
          </p:nvPr>
        </p:nvSpPr>
        <p:spPr>
          <a:xfrm>
            <a:off x="4380071" y="6407944"/>
            <a:ext cx="2350681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r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119" name="Shape 119"/>
          <p:cNvSpPr txBox="1">
            <a:spLocks noGrp="1"/>
          </p:cNvSpPr>
          <p:nvPr>
            <p:ph type="sldNum" idx="12"/>
          </p:nvPr>
        </p:nvSpPr>
        <p:spPr>
          <a:xfrm>
            <a:off x="8647271" y="6407944"/>
            <a:ext cx="36575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00" b="0">
                <a:solidFill>
                  <a:srgbClr val="FFFFFF"/>
                </a:solidFill>
                <a:latin typeface="Rambla"/>
                <a:ea typeface="Rambla"/>
                <a:cs typeface="Rambla"/>
                <a:sym typeface="Rambla"/>
              </a:rPr>
              <a:t>‹#›</a:t>
            </a:fld>
            <a:endParaRPr lang="en-US" sz="1000" b="0">
              <a:solidFill>
                <a:srgbClr val="FFFFFF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/>
        </p:nvSpPr>
        <p:spPr>
          <a:xfrm>
            <a:off x="-1" y="4664146"/>
            <a:ext cx="9151089" cy="0"/>
          </a:xfrm>
          <a:prstGeom prst="rtTriangle">
            <a:avLst/>
          </a:prstGeom>
          <a:gradFill>
            <a:gsLst>
              <a:gs pos="0">
                <a:srgbClr val="007795"/>
              </a:gs>
              <a:gs pos="55000">
                <a:srgbClr val="47BBE0"/>
              </a:gs>
              <a:gs pos="100000">
                <a:srgbClr val="007795"/>
              </a:gs>
            </a:gsLst>
            <a:lin ang="300000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39" name="Shape 39"/>
          <p:cNvSpPr txBox="1">
            <a:spLocks noGrp="1"/>
          </p:cNvSpPr>
          <p:nvPr>
            <p:ph type="ctrTitle"/>
          </p:nvPr>
        </p:nvSpPr>
        <p:spPr>
          <a:xfrm>
            <a:off x="685800" y="1752600"/>
            <a:ext cx="7772400" cy="182976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r" rtl="0">
              <a:spcBef>
                <a:spcPts val="0"/>
              </a:spcBef>
              <a:buClr>
                <a:schemeClr val="dk2"/>
              </a:buClr>
              <a:buFont typeface="Rambla"/>
              <a:buNone/>
              <a:defRPr sz="4800" b="1" i="0" u="none" strike="noStrike" cap="non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64008" lvl="0" indent="0" algn="r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2700" b="0" i="0" u="none" strike="noStrike" cap="non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457200" marR="0" lvl="1" indent="0" algn="ctr" rtl="0">
              <a:spcBef>
                <a:spcPts val="324"/>
              </a:spcBef>
              <a:buClr>
                <a:schemeClr val="accent1"/>
              </a:buClr>
              <a:buFont typeface="Verdana"/>
              <a:buNone/>
              <a:defRPr sz="23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914400" marR="0" lvl="2" indent="0" algn="ctr" rtl="0">
              <a:spcBef>
                <a:spcPts val="350"/>
              </a:spcBef>
              <a:buClr>
                <a:schemeClr val="accent2"/>
              </a:buClr>
              <a:buFont typeface="Noto Sans Symbols"/>
              <a:buNone/>
              <a:defRPr sz="21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371600" marR="0" lvl="3" indent="0" algn="ctr" rtl="0">
              <a:spcBef>
                <a:spcPts val="350"/>
              </a:spcBef>
              <a:buClr>
                <a:schemeClr val="accent2"/>
              </a:buClr>
              <a:buFont typeface="Noto Sans Symbols"/>
              <a:buNone/>
              <a:defRPr sz="19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1828800" marR="0" lvl="4" indent="0" algn="ctr" rtl="0">
              <a:spcBef>
                <a:spcPts val="350"/>
              </a:spcBef>
              <a:buClr>
                <a:schemeClr val="accent2"/>
              </a:buClr>
              <a:buFont typeface="Noto Sans Symbols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2286000" marR="0" lvl="5" indent="0" algn="ctr" rtl="0">
              <a:spcBef>
                <a:spcPts val="350"/>
              </a:spcBef>
              <a:buClr>
                <a:schemeClr val="accent3"/>
              </a:buClr>
              <a:buFont typeface="Noto Sans Symbols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2743200" marR="0" lvl="6" indent="0" algn="ctr" rtl="0">
              <a:spcBef>
                <a:spcPts val="350"/>
              </a:spcBef>
              <a:buClr>
                <a:schemeClr val="accent3"/>
              </a:buClr>
              <a:buFont typeface="Noto Sans Symbols"/>
              <a:buNone/>
              <a:defRPr sz="16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3200400" marR="0" lvl="7" indent="0" algn="ctr" rtl="0">
              <a:spcBef>
                <a:spcPts val="350"/>
              </a:spcBef>
              <a:buClr>
                <a:schemeClr val="accent3"/>
              </a:buClr>
              <a:buFont typeface="Noto Sans Symbols"/>
              <a:buNone/>
              <a:defRPr sz="16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3657600" marR="0" lvl="8" indent="0" algn="ctr" rtl="0">
              <a:spcBef>
                <a:spcPts val="350"/>
              </a:spcBef>
              <a:buClr>
                <a:schemeClr val="accent3"/>
              </a:buClr>
              <a:buFont typeface="Noto Sans Symbols"/>
              <a:buNone/>
              <a:defRPr sz="16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grpSp>
        <p:nvGrpSpPr>
          <p:cNvPr id="41" name="Shape 41"/>
          <p:cNvGrpSpPr/>
          <p:nvPr/>
        </p:nvGrpSpPr>
        <p:grpSpPr>
          <a:xfrm>
            <a:off x="-3765" y="4953000"/>
            <a:ext cx="9147765" cy="1912087"/>
            <a:chOff x="-3765" y="4832896"/>
            <a:chExt cx="9147765" cy="2032191"/>
          </a:xfrm>
        </p:grpSpPr>
        <p:sp>
          <p:nvSpPr>
            <p:cNvPr id="42" name="Shape 42"/>
            <p:cNvSpPr/>
            <p:nvPr/>
          </p:nvSpPr>
          <p:spPr>
            <a:xfrm>
              <a:off x="1687513" y="4832896"/>
              <a:ext cx="7456486" cy="51881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0"/>
                  </a:moveTo>
                  <a:lnTo>
                    <a:pt x="120000" y="120000"/>
                  </a:lnTo>
                  <a:lnTo>
                    <a:pt x="0" y="71280"/>
                  </a:lnTo>
                  <a:lnTo>
                    <a:pt x="120000" y="0"/>
                  </a:lnTo>
                  <a:close/>
                </a:path>
              </a:pathLst>
            </a:custGeom>
            <a:solidFill>
              <a:srgbClr val="9CCADC">
                <a:alpha val="40000"/>
              </a:srgbClr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</p:txBody>
        </p:sp>
        <p:sp>
          <p:nvSpPr>
            <p:cNvPr id="43" name="Shape 43"/>
            <p:cNvSpPr/>
            <p:nvPr/>
          </p:nvSpPr>
          <p:spPr>
            <a:xfrm>
              <a:off x="35442" y="5135526"/>
              <a:ext cx="9108557" cy="83819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120000" y="0"/>
                  </a:lnTo>
                  <a:lnTo>
                    <a:pt x="120000" y="120000"/>
                  </a:lnTo>
                  <a:lnTo>
                    <a:pt x="100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</p:txBody>
        </p:sp>
        <p:sp>
          <p:nvSpPr>
            <p:cNvPr id="44" name="Shape 44"/>
            <p:cNvSpPr/>
            <p:nvPr/>
          </p:nvSpPr>
          <p:spPr>
            <a:xfrm>
              <a:off x="0" y="4883887"/>
              <a:ext cx="9144000" cy="198119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  <a:lnTo>
                    <a:pt x="120000" y="507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endParaRPr>
            </a:p>
          </p:txBody>
        </p:sp>
        <p:cxnSp>
          <p:nvCxnSpPr>
            <p:cNvPr id="45" name="Shape 45"/>
            <p:cNvCxnSpPr/>
            <p:nvPr/>
          </p:nvCxnSpPr>
          <p:spPr>
            <a:xfrm>
              <a:off x="-3765" y="4880373"/>
              <a:ext cx="9147764" cy="839942"/>
            </a:xfrm>
            <a:prstGeom prst="straightConnector1">
              <a:avLst/>
            </a:prstGeom>
            <a:noFill/>
            <a:ln w="12050" cap="flat" cmpd="sng">
              <a:solidFill>
                <a:srgbClr val="93C5D8"/>
              </a:solidFill>
              <a:prstDash val="solid"/>
              <a:miter/>
              <a:headEnd type="none" w="med" len="med"/>
              <a:tailEnd type="none" w="med" len="med"/>
            </a:ln>
          </p:spPr>
        </p:cxnSp>
      </p:grpSp>
      <p:sp>
        <p:nvSpPr>
          <p:cNvPr id="46" name="Shape 46"/>
          <p:cNvSpPr txBox="1">
            <a:spLocks noGrp="1"/>
          </p:cNvSpPr>
          <p:nvPr>
            <p:ph type="dt" idx="10"/>
          </p:nvPr>
        </p:nvSpPr>
        <p:spPr>
          <a:xfrm>
            <a:off x="6727032" y="6407944"/>
            <a:ext cx="1920239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000">
                <a:solidFill>
                  <a:srgbClr val="FFFFFF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ftr" idx="11"/>
          </p:nvPr>
        </p:nvSpPr>
        <p:spPr>
          <a:xfrm>
            <a:off x="4380071" y="6407944"/>
            <a:ext cx="2350681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r" rtl="0">
              <a:spcBef>
                <a:spcPts val="0"/>
              </a:spcBef>
              <a:buNone/>
              <a:defRPr sz="1000">
                <a:solidFill>
                  <a:srgbClr val="E7F0F4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8647271" y="6407944"/>
            <a:ext cx="36575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00" b="0">
                <a:solidFill>
                  <a:srgbClr val="FFFFFF"/>
                </a:solidFill>
                <a:latin typeface="Rambla"/>
                <a:ea typeface="Rambla"/>
                <a:cs typeface="Rambla"/>
                <a:sym typeface="Rambla"/>
              </a:rPr>
              <a:t>‹#›</a:t>
            </a:fld>
            <a:endParaRPr lang="en-US" sz="1000" b="0">
              <a:solidFill>
                <a:srgbClr val="FFFFFF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65760" marR="0" lvl="0" indent="-147573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  <a:defRPr sz="27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621792" marR="0" lvl="1" indent="-94741" algn="l" rtl="0">
              <a:spcBef>
                <a:spcPts val="324"/>
              </a:spcBef>
              <a:buClr>
                <a:schemeClr val="accent1"/>
              </a:buClr>
              <a:buSzPct val="100000"/>
              <a:buFont typeface="Verdana"/>
              <a:buChar char="◦"/>
              <a:defRPr sz="23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859536" marR="0" lvl="2" indent="-103886" algn="l" rtl="0">
              <a:spcBef>
                <a:spcPts val="35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21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143000" marR="0" lvl="3" indent="-107950" algn="l" rtl="0">
              <a:spcBef>
                <a:spcPts val="35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19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1371600" marR="0" lvl="4" indent="-114300" algn="l" rtl="0">
              <a:spcBef>
                <a:spcPts val="35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1600200" marR="0" lvl="5" indent="-114300" algn="l" rtl="0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1828800" marR="0" lvl="6" indent="-127000" algn="l" rtl="0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sz="16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2057400" marR="0" lvl="7" indent="-127000" algn="l" rtl="0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sz="16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2286000" marR="0" lvl="8" indent="-127000" algn="l" rtl="0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sz="16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dt" idx="10"/>
          </p:nvPr>
        </p:nvSpPr>
        <p:spPr>
          <a:xfrm>
            <a:off x="6727032" y="6407944"/>
            <a:ext cx="1920239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ftr" idx="11"/>
          </p:nvPr>
        </p:nvSpPr>
        <p:spPr>
          <a:xfrm>
            <a:off x="4380071" y="6407944"/>
            <a:ext cx="2350681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r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8647271" y="6407944"/>
            <a:ext cx="36575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00" b="0">
                <a:solidFill>
                  <a:srgbClr val="FFFFFF"/>
                </a:solidFill>
                <a:latin typeface="Rambla"/>
                <a:ea typeface="Rambla"/>
                <a:cs typeface="Rambla"/>
                <a:sym typeface="Rambla"/>
              </a:rPr>
              <a:t>‹#›</a:t>
            </a:fld>
            <a:endParaRPr lang="en-US" sz="1000" b="0">
              <a:solidFill>
                <a:srgbClr val="FFFFFF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dk2"/>
              </a:buClr>
              <a:buFont typeface="Rambla"/>
              <a:buNone/>
              <a:defRPr sz="4100" b="1" i="0" u="none" strike="noStrike" cap="non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bg>
      <p:bgPr>
        <a:gradFill>
          <a:gsLst>
            <a:gs pos="0">
              <a:srgbClr val="B1B1B1"/>
            </a:gs>
            <a:gs pos="40000">
              <a:srgbClr val="9E9E9E"/>
            </a:gs>
            <a:gs pos="100000">
              <a:schemeClr val="dk1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title"/>
          </p:nvPr>
        </p:nvSpPr>
        <p:spPr>
          <a:xfrm>
            <a:off x="722375" y="1059712"/>
            <a:ext cx="7772400" cy="1828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r" rtl="0">
              <a:spcBef>
                <a:spcPts val="0"/>
              </a:spcBef>
              <a:buClr>
                <a:schemeClr val="lt2"/>
              </a:buClr>
              <a:buFont typeface="Rambla"/>
              <a:buNone/>
              <a:defRPr sz="4800" b="1" i="0" u="none" strike="noStrike" cap="none">
                <a:solidFill>
                  <a:schemeClr val="lt2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3922712" y="2931711"/>
            <a:ext cx="4572000" cy="14548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23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621792" marR="0" lvl="1" indent="-240791" algn="l" rtl="0">
              <a:spcBef>
                <a:spcPts val="324"/>
              </a:spcBef>
              <a:buClr>
                <a:schemeClr val="accent1"/>
              </a:buClr>
              <a:buFont typeface="Verdana"/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859536" marR="0" lvl="2" indent="-237236" algn="l" rtl="0">
              <a:spcBef>
                <a:spcPts val="350"/>
              </a:spcBef>
              <a:buClr>
                <a:schemeClr val="accent2"/>
              </a:buClr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143000" marR="0" lvl="3" indent="-228600" algn="l" rtl="0">
              <a:spcBef>
                <a:spcPts val="350"/>
              </a:spcBef>
              <a:buClr>
                <a:schemeClr val="accent2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1371600" marR="0" lvl="4" indent="-228600" algn="l" rtl="0">
              <a:spcBef>
                <a:spcPts val="350"/>
              </a:spcBef>
              <a:buClr>
                <a:schemeClr val="accent2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1600200" marR="0" lvl="5" indent="-114300" algn="l" rtl="0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1828800" marR="0" lvl="6" indent="-127000" algn="l" rtl="0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sz="16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2057400" marR="0" lvl="7" indent="-127000" algn="l" rtl="0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sz="16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2286000" marR="0" lvl="8" indent="-127000" algn="l" rtl="0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sz="16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dt" idx="10"/>
          </p:nvPr>
        </p:nvSpPr>
        <p:spPr>
          <a:xfrm>
            <a:off x="6727032" y="6407944"/>
            <a:ext cx="1920239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ftr" idx="11"/>
          </p:nvPr>
        </p:nvSpPr>
        <p:spPr>
          <a:xfrm>
            <a:off x="4380071" y="6407944"/>
            <a:ext cx="2350681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r" rtl="0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sldNum" idx="12"/>
          </p:nvPr>
        </p:nvSpPr>
        <p:spPr>
          <a:xfrm>
            <a:off x="8647271" y="6407944"/>
            <a:ext cx="36575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00" b="0">
                <a:solidFill>
                  <a:srgbClr val="FFFFFF"/>
                </a:solidFill>
                <a:latin typeface="Rambla"/>
                <a:ea typeface="Rambla"/>
                <a:cs typeface="Rambla"/>
                <a:sym typeface="Rambla"/>
              </a:rPr>
              <a:t>‹#›</a:t>
            </a:fld>
            <a:endParaRPr lang="en-US" sz="1000" b="0">
              <a:solidFill>
                <a:srgbClr val="FFFFFF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61" name="Shape 61"/>
          <p:cNvSpPr/>
          <p:nvPr/>
        </p:nvSpPr>
        <p:spPr>
          <a:xfrm>
            <a:off x="3636680" y="3005472"/>
            <a:ext cx="182879" cy="228600"/>
          </a:xfrm>
          <a:prstGeom prst="chevron">
            <a:avLst>
              <a:gd name="adj" fmla="val 50000"/>
            </a:avLst>
          </a:prstGeom>
          <a:gradFill>
            <a:gsLst>
              <a:gs pos="0">
                <a:srgbClr val="1488A5"/>
              </a:gs>
              <a:gs pos="72000">
                <a:srgbClr val="4DB7DA"/>
              </a:gs>
              <a:gs pos="100000">
                <a:srgbClr val="7CC2DD"/>
              </a:gs>
            </a:gsLst>
            <a:lin ang="16200000" scaled="0"/>
          </a:gradFill>
          <a:ln w="9525" cap="rnd" cmpd="sng">
            <a:solidFill>
              <a:srgbClr val="20768B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799" dist="25400" dir="5400000">
              <a:srgbClr val="000000">
                <a:alpha val="45882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62" name="Shape 62"/>
          <p:cNvSpPr/>
          <p:nvPr/>
        </p:nvSpPr>
        <p:spPr>
          <a:xfrm>
            <a:off x="3450264" y="3005472"/>
            <a:ext cx="182879" cy="228600"/>
          </a:xfrm>
          <a:prstGeom prst="chevron">
            <a:avLst>
              <a:gd name="adj" fmla="val 50000"/>
            </a:avLst>
          </a:prstGeom>
          <a:gradFill>
            <a:gsLst>
              <a:gs pos="0">
                <a:srgbClr val="1488A5"/>
              </a:gs>
              <a:gs pos="72000">
                <a:srgbClr val="4DB7DA"/>
              </a:gs>
              <a:gs pos="100000">
                <a:srgbClr val="7CC2DD"/>
              </a:gs>
            </a:gsLst>
            <a:lin ang="16200000" scaled="0"/>
          </a:gradFill>
          <a:ln w="9525" cap="rnd" cmpd="sng">
            <a:solidFill>
              <a:srgbClr val="20768B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799" dist="25400" dir="5400000">
              <a:srgbClr val="000000">
                <a:alpha val="45882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bg>
      <p:bgPr>
        <a:gradFill>
          <a:gsLst>
            <a:gs pos="0">
              <a:srgbClr val="B1B1B1"/>
            </a:gs>
            <a:gs pos="40000">
              <a:srgbClr val="9E9E9E"/>
            </a:gs>
            <a:gs pos="100000">
              <a:schemeClr val="dk1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457200" y="1481328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65760" marR="0" lvl="0" indent="-143255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  <a:defRPr sz="2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621792" marR="0" lvl="1" indent="-88391" algn="l" rtl="0">
              <a:spcBef>
                <a:spcPts val="324"/>
              </a:spcBef>
              <a:buClr>
                <a:schemeClr val="accent1"/>
              </a:buClr>
              <a:buSzPct val="100000"/>
              <a:buFont typeface="Verdana"/>
              <a:buChar char="◦"/>
              <a:defRPr sz="24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859536" marR="0" lvl="2" indent="-110236" algn="l" rtl="0">
              <a:spcBef>
                <a:spcPts val="35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143000" marR="0" lvl="3" indent="-114300" algn="l" rtl="0">
              <a:spcBef>
                <a:spcPts val="35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1371600" marR="0" lvl="4" indent="-114300" algn="l" rtl="0">
              <a:spcBef>
                <a:spcPts val="35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1600200" marR="0" lvl="5" indent="-114300" algn="l" rtl="0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1828800" marR="0" lvl="6" indent="-127000" algn="l" rtl="0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sz="16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2057400" marR="0" lvl="7" indent="-127000" algn="l" rtl="0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sz="16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2286000" marR="0" lvl="8" indent="-127000" algn="l" rtl="0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sz="16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body" idx="2"/>
          </p:nvPr>
        </p:nvSpPr>
        <p:spPr>
          <a:xfrm>
            <a:off x="4648200" y="1481328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65760" marR="0" lvl="0" indent="-143255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  <a:defRPr sz="2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621792" marR="0" lvl="1" indent="-88391" algn="l" rtl="0">
              <a:spcBef>
                <a:spcPts val="324"/>
              </a:spcBef>
              <a:buClr>
                <a:schemeClr val="accent1"/>
              </a:buClr>
              <a:buSzPct val="100000"/>
              <a:buFont typeface="Verdana"/>
              <a:buChar char="◦"/>
              <a:defRPr sz="24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859536" marR="0" lvl="2" indent="-110236" algn="l" rtl="0">
              <a:spcBef>
                <a:spcPts val="35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143000" marR="0" lvl="3" indent="-114300" algn="l" rtl="0">
              <a:spcBef>
                <a:spcPts val="35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1371600" marR="0" lvl="4" indent="-114300" algn="l" rtl="0">
              <a:spcBef>
                <a:spcPts val="35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1600200" marR="0" lvl="5" indent="-114300" algn="l" rtl="0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1828800" marR="0" lvl="6" indent="-127000" algn="l" rtl="0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sz="16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2057400" marR="0" lvl="7" indent="-127000" algn="l" rtl="0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sz="16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2286000" marR="0" lvl="8" indent="-127000" algn="l" rtl="0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sz="16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dt" idx="10"/>
          </p:nvPr>
        </p:nvSpPr>
        <p:spPr>
          <a:xfrm>
            <a:off x="6727032" y="6407944"/>
            <a:ext cx="1920239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ftr" idx="11"/>
          </p:nvPr>
        </p:nvSpPr>
        <p:spPr>
          <a:xfrm>
            <a:off x="4380071" y="6407944"/>
            <a:ext cx="2350681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r" rtl="0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sldNum" idx="12"/>
          </p:nvPr>
        </p:nvSpPr>
        <p:spPr>
          <a:xfrm>
            <a:off x="8647271" y="6407944"/>
            <a:ext cx="36575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00" b="0">
                <a:solidFill>
                  <a:srgbClr val="FFFFFF"/>
                </a:solidFill>
                <a:latin typeface="Rambla"/>
                <a:ea typeface="Rambla"/>
                <a:cs typeface="Rambla"/>
                <a:sym typeface="Rambla"/>
              </a:rPr>
              <a:t>‹#›</a:t>
            </a:fld>
            <a:endParaRPr lang="en-US" sz="1000" b="0">
              <a:solidFill>
                <a:srgbClr val="FFFFFF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lt2"/>
              </a:buClr>
              <a:buFont typeface="Rambla"/>
              <a:buNone/>
              <a:defRPr sz="4100" b="1" i="0" u="none" strike="noStrike" cap="none">
                <a:solidFill>
                  <a:schemeClr val="lt2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bg>
      <p:bgPr>
        <a:solidFill>
          <a:srgbClr val="FFFFFF"/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dk2"/>
              </a:buClr>
              <a:buFont typeface="Rambla"/>
              <a:buNone/>
              <a:defRPr sz="4100" b="1" i="0" u="none" strike="noStrike" cap="non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457200" y="5410200"/>
            <a:ext cx="4040187" cy="762000"/>
          </a:xfrm>
          <a:prstGeom prst="rect">
            <a:avLst/>
          </a:prstGeom>
          <a:solidFill>
            <a:schemeClr val="accent1"/>
          </a:solidFill>
          <a:ln w="9650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24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621792" marR="0" lvl="1" indent="-240791" algn="l" rtl="0">
              <a:spcBef>
                <a:spcPts val="324"/>
              </a:spcBef>
              <a:buClr>
                <a:schemeClr val="accent1"/>
              </a:buClr>
              <a:buFont typeface="Verdana"/>
              <a:buNone/>
              <a:defRPr sz="2000" b="1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859536" marR="0" lvl="2" indent="-237236" algn="l" rtl="0">
              <a:spcBef>
                <a:spcPts val="350"/>
              </a:spcBef>
              <a:buClr>
                <a:schemeClr val="accent2"/>
              </a:buClr>
              <a:buFont typeface="Noto Sans Symbols"/>
              <a:buNone/>
              <a:defRPr sz="1800" b="1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143000" marR="0" lvl="3" indent="-228600" algn="l" rtl="0">
              <a:spcBef>
                <a:spcPts val="350"/>
              </a:spcBef>
              <a:buClr>
                <a:schemeClr val="accent2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1371600" marR="0" lvl="4" indent="-228600" algn="l" rtl="0">
              <a:spcBef>
                <a:spcPts val="350"/>
              </a:spcBef>
              <a:buClr>
                <a:schemeClr val="accent2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1600200" marR="0" lvl="5" indent="-114300" algn="l" rtl="0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1828800" marR="0" lvl="6" indent="-127000" algn="l" rtl="0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sz="16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2057400" marR="0" lvl="7" indent="-127000" algn="l" rtl="0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sz="16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2286000" marR="0" lvl="8" indent="-127000" algn="l" rtl="0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sz="16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body" idx="2"/>
          </p:nvPr>
        </p:nvSpPr>
        <p:spPr>
          <a:xfrm>
            <a:off x="4645026" y="5410200"/>
            <a:ext cx="4041774" cy="762000"/>
          </a:xfrm>
          <a:prstGeom prst="rect">
            <a:avLst/>
          </a:prstGeom>
          <a:solidFill>
            <a:schemeClr val="accent1"/>
          </a:solidFill>
          <a:ln w="9650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24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621792" marR="0" lvl="1" indent="-240791" algn="l" rtl="0">
              <a:spcBef>
                <a:spcPts val="324"/>
              </a:spcBef>
              <a:buClr>
                <a:schemeClr val="accent1"/>
              </a:buClr>
              <a:buFont typeface="Verdana"/>
              <a:buNone/>
              <a:defRPr sz="2000" b="1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859536" marR="0" lvl="2" indent="-237236" algn="l" rtl="0">
              <a:spcBef>
                <a:spcPts val="350"/>
              </a:spcBef>
              <a:buClr>
                <a:schemeClr val="accent2"/>
              </a:buClr>
              <a:buFont typeface="Noto Sans Symbols"/>
              <a:buNone/>
              <a:defRPr sz="1800" b="1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143000" marR="0" lvl="3" indent="-228600" algn="l" rtl="0">
              <a:spcBef>
                <a:spcPts val="350"/>
              </a:spcBef>
              <a:buClr>
                <a:schemeClr val="accent2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1371600" marR="0" lvl="4" indent="-228600" algn="l" rtl="0">
              <a:spcBef>
                <a:spcPts val="350"/>
              </a:spcBef>
              <a:buClr>
                <a:schemeClr val="accent2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1600200" marR="0" lvl="5" indent="-114300" algn="l" rtl="0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1828800" marR="0" lvl="6" indent="-127000" algn="l" rtl="0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sz="16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2057400" marR="0" lvl="7" indent="-127000" algn="l" rtl="0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sz="16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2286000" marR="0" lvl="8" indent="-127000" algn="l" rtl="0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sz="16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3"/>
          </p:nvPr>
        </p:nvSpPr>
        <p:spPr>
          <a:xfrm>
            <a:off x="457200" y="1444294"/>
            <a:ext cx="4040187" cy="3941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65760" marR="0" lvl="0" indent="-160528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  <a:defRPr sz="24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621792" marR="0" lvl="1" indent="-113791" algn="l" rtl="0">
              <a:spcBef>
                <a:spcPts val="324"/>
              </a:spcBef>
              <a:buClr>
                <a:schemeClr val="accent1"/>
              </a:buClr>
              <a:buSzPct val="100000"/>
              <a:buFont typeface="Verdana"/>
              <a:buChar char="◦"/>
              <a:defRPr sz="20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859536" marR="0" lvl="2" indent="-122936" algn="l" rtl="0">
              <a:spcBef>
                <a:spcPts val="35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143000" marR="0" lvl="3" indent="-127000" algn="l" rtl="0">
              <a:spcBef>
                <a:spcPts val="35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1371600" marR="0" lvl="4" indent="-127000" algn="l" rtl="0">
              <a:spcBef>
                <a:spcPts val="35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1600200" marR="0" lvl="5" indent="-114300" algn="l" rtl="0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1828800" marR="0" lvl="6" indent="-127000" algn="l" rtl="0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sz="16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2057400" marR="0" lvl="7" indent="-127000" algn="l" rtl="0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sz="16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2286000" marR="0" lvl="8" indent="-127000" algn="l" rtl="0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sz="16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body" idx="4"/>
          </p:nvPr>
        </p:nvSpPr>
        <p:spPr>
          <a:xfrm>
            <a:off x="4645025" y="1444294"/>
            <a:ext cx="4041774" cy="3941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65760" marR="0" lvl="0" indent="-16052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  <a:defRPr sz="24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621792" marR="0" lvl="1" indent="-113791" algn="l" rtl="0">
              <a:spcBef>
                <a:spcPts val="324"/>
              </a:spcBef>
              <a:buClr>
                <a:schemeClr val="accent1"/>
              </a:buClr>
              <a:buSzPct val="100000"/>
              <a:buFont typeface="Verdana"/>
              <a:buChar char="◦"/>
              <a:defRPr sz="20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859536" marR="0" lvl="2" indent="-122936" algn="l" rtl="0">
              <a:spcBef>
                <a:spcPts val="35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143000" marR="0" lvl="3" indent="-127000" algn="l" rtl="0">
              <a:spcBef>
                <a:spcPts val="35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1371600" marR="0" lvl="4" indent="-127000" algn="l" rtl="0">
              <a:spcBef>
                <a:spcPts val="35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1600200" marR="0" lvl="5" indent="-114300" algn="l" rtl="0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1828800" marR="0" lvl="6" indent="-127000" algn="l" rtl="0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sz="16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2057400" marR="0" lvl="7" indent="-127000" algn="l" rtl="0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sz="16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2286000" marR="0" lvl="8" indent="-127000" algn="l" rtl="0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sz="16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dt" idx="10"/>
          </p:nvPr>
        </p:nvSpPr>
        <p:spPr>
          <a:xfrm>
            <a:off x="6727032" y="6407944"/>
            <a:ext cx="1920239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ftr" idx="11"/>
          </p:nvPr>
        </p:nvSpPr>
        <p:spPr>
          <a:xfrm>
            <a:off x="4380071" y="6407944"/>
            <a:ext cx="2350681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r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sldNum" idx="12"/>
          </p:nvPr>
        </p:nvSpPr>
        <p:spPr>
          <a:xfrm>
            <a:off x="8647271" y="6407944"/>
            <a:ext cx="36575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00" b="0">
                <a:solidFill>
                  <a:srgbClr val="FFFFFF"/>
                </a:solidFill>
                <a:latin typeface="Rambla"/>
                <a:ea typeface="Rambla"/>
                <a:cs typeface="Rambla"/>
                <a:sym typeface="Rambla"/>
              </a:rPr>
              <a:t>‹#›</a:t>
            </a:fld>
            <a:endParaRPr lang="en-US" sz="1000" b="0">
              <a:solidFill>
                <a:srgbClr val="FFFFFF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bg>
      <p:bgPr>
        <a:gradFill>
          <a:gsLst>
            <a:gs pos="0">
              <a:srgbClr val="B1B1B1"/>
            </a:gs>
            <a:gs pos="40000">
              <a:srgbClr val="9E9E9E"/>
            </a:gs>
            <a:gs pos="100000">
              <a:schemeClr val="dk1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dt" idx="10"/>
          </p:nvPr>
        </p:nvSpPr>
        <p:spPr>
          <a:xfrm>
            <a:off x="6727032" y="6407944"/>
            <a:ext cx="1920239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ftr" idx="11"/>
          </p:nvPr>
        </p:nvSpPr>
        <p:spPr>
          <a:xfrm>
            <a:off x="4380071" y="6407944"/>
            <a:ext cx="2350681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r" rtl="0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sldNum" idx="12"/>
          </p:nvPr>
        </p:nvSpPr>
        <p:spPr>
          <a:xfrm>
            <a:off x="8647271" y="6407944"/>
            <a:ext cx="36575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00" b="0">
                <a:solidFill>
                  <a:srgbClr val="FFFFFF"/>
                </a:solidFill>
                <a:latin typeface="Rambla"/>
                <a:ea typeface="Rambla"/>
                <a:cs typeface="Rambla"/>
                <a:sym typeface="Rambla"/>
              </a:rPr>
              <a:t>‹#›</a:t>
            </a:fld>
            <a:endParaRPr lang="en-US" sz="1000" b="0">
              <a:solidFill>
                <a:srgbClr val="FFFFFF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83" name="Shape 8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lt2"/>
              </a:buClr>
              <a:buFont typeface="Rambla"/>
              <a:buNone/>
              <a:defRPr sz="4100" b="1" i="0" u="none" strike="noStrike" cap="none">
                <a:solidFill>
                  <a:schemeClr val="lt2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dt" idx="10"/>
          </p:nvPr>
        </p:nvSpPr>
        <p:spPr>
          <a:xfrm>
            <a:off x="6727032" y="6407944"/>
            <a:ext cx="1920239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ftr" idx="11"/>
          </p:nvPr>
        </p:nvSpPr>
        <p:spPr>
          <a:xfrm>
            <a:off x="4380071" y="6407944"/>
            <a:ext cx="2350681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r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sldNum" idx="12"/>
          </p:nvPr>
        </p:nvSpPr>
        <p:spPr>
          <a:xfrm>
            <a:off x="8647271" y="6407944"/>
            <a:ext cx="36575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00" b="0">
                <a:solidFill>
                  <a:srgbClr val="FFFFFF"/>
                </a:solidFill>
                <a:latin typeface="Rambla"/>
                <a:ea typeface="Rambla"/>
                <a:cs typeface="Rambla"/>
                <a:sym typeface="Rambla"/>
              </a:rPr>
              <a:t>‹#›</a:t>
            </a:fld>
            <a:endParaRPr lang="en-US" sz="1000" b="0">
              <a:solidFill>
                <a:srgbClr val="FFFFFF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bg>
      <p:bgPr>
        <a:solidFill>
          <a:srgbClr val="FFFFFF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title"/>
          </p:nvPr>
        </p:nvSpPr>
        <p:spPr>
          <a:xfrm>
            <a:off x="914400" y="4876800"/>
            <a:ext cx="7481775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Clr>
                <a:schemeClr val="accent1"/>
              </a:buClr>
              <a:buFont typeface="Rambla"/>
              <a:buNone/>
              <a:defRPr sz="2500" b="0" i="0" u="none" strike="noStrike" cap="none">
                <a:solidFill>
                  <a:schemeClr val="accent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4419600" y="5355101"/>
            <a:ext cx="3974592" cy="91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621792" marR="0" lvl="1" indent="-240791" algn="l" rtl="0">
              <a:spcBef>
                <a:spcPts val="324"/>
              </a:spcBef>
              <a:buClr>
                <a:schemeClr val="accent1"/>
              </a:buClr>
              <a:buFont typeface="Verdana"/>
              <a:buNone/>
              <a:defRPr sz="12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859536" marR="0" lvl="2" indent="-237236" algn="l" rtl="0">
              <a:spcBef>
                <a:spcPts val="350"/>
              </a:spcBef>
              <a:buClr>
                <a:schemeClr val="accent2"/>
              </a:buClr>
              <a:buFont typeface="Noto Sans Symbols"/>
              <a:buNone/>
              <a:defRPr sz="10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143000" marR="0" lvl="3" indent="-228600" algn="l" rtl="0">
              <a:spcBef>
                <a:spcPts val="350"/>
              </a:spcBef>
              <a:buClr>
                <a:schemeClr val="accent2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1371600" marR="0" lvl="4" indent="-228600" algn="l" rtl="0">
              <a:spcBef>
                <a:spcPts val="350"/>
              </a:spcBef>
              <a:buClr>
                <a:schemeClr val="accent2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1600200" marR="0" lvl="5" indent="-114300" algn="l" rtl="0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1828800" marR="0" lvl="6" indent="-127000" algn="l" rtl="0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sz="16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2057400" marR="0" lvl="7" indent="-127000" algn="l" rtl="0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sz="16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2286000" marR="0" lvl="8" indent="-127000" algn="l" rtl="0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sz="16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body" idx="2"/>
          </p:nvPr>
        </p:nvSpPr>
        <p:spPr>
          <a:xfrm>
            <a:off x="914400" y="274319"/>
            <a:ext cx="7479791" cy="457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65760" marR="0" lvl="0" indent="-125983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  <a:defRPr sz="32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621792" marR="0" lvl="1" indent="-62991" algn="l" rtl="0">
              <a:spcBef>
                <a:spcPts val="324"/>
              </a:spcBef>
              <a:buClr>
                <a:schemeClr val="accent1"/>
              </a:buClr>
              <a:buSzPct val="100000"/>
              <a:buFont typeface="Verdana"/>
              <a:buChar char="◦"/>
              <a:defRPr sz="2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859536" marR="0" lvl="2" indent="-84836" algn="l" rtl="0">
              <a:spcBef>
                <a:spcPts val="35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24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143000" marR="0" lvl="3" indent="-101600" algn="l" rtl="0">
              <a:spcBef>
                <a:spcPts val="35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1371600" marR="0" lvl="4" indent="-101600" algn="l" rtl="0">
              <a:spcBef>
                <a:spcPts val="35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1600200" marR="0" lvl="5" indent="-114300" algn="l" rtl="0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1828800" marR="0" lvl="6" indent="-127000" algn="l" rtl="0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sz="16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2057400" marR="0" lvl="7" indent="-127000" algn="l" rtl="0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sz="16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2286000" marR="0" lvl="8" indent="-127000" algn="l" rtl="0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sz="16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dt" idx="10"/>
          </p:nvPr>
        </p:nvSpPr>
        <p:spPr>
          <a:xfrm>
            <a:off x="6727032" y="6407944"/>
            <a:ext cx="1920239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ftr" idx="11"/>
          </p:nvPr>
        </p:nvSpPr>
        <p:spPr>
          <a:xfrm>
            <a:off x="4380071" y="6407944"/>
            <a:ext cx="2350681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r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sldNum" idx="12"/>
          </p:nvPr>
        </p:nvSpPr>
        <p:spPr>
          <a:xfrm>
            <a:off x="8647271" y="6407944"/>
            <a:ext cx="36575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00" b="0">
                <a:solidFill>
                  <a:srgbClr val="FFFFFF"/>
                </a:solidFill>
                <a:latin typeface="Rambla"/>
                <a:ea typeface="Rambla"/>
                <a:cs typeface="Rambla"/>
                <a:sym typeface="Rambla"/>
              </a:rPr>
              <a:t>‹#›</a:t>
            </a:fld>
            <a:endParaRPr lang="en-US" sz="1000" b="0">
              <a:solidFill>
                <a:srgbClr val="FFFFFF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499272" y="5944935"/>
            <a:ext cx="4940623" cy="921076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712"/>
                </a:moveTo>
                <a:lnTo>
                  <a:pt x="119999" y="120000"/>
                </a:lnTo>
                <a:lnTo>
                  <a:pt x="89106" y="120000"/>
                </a:lnTo>
                <a:lnTo>
                  <a:pt x="16" y="0"/>
                </a:lnTo>
              </a:path>
            </a:pathLst>
          </a:custGeom>
          <a:solidFill>
            <a:srgbClr val="9CCADC">
              <a:alpha val="40000"/>
            </a:srgbClr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11" name="Shape 11"/>
          <p:cNvSpPr/>
          <p:nvPr/>
        </p:nvSpPr>
        <p:spPr>
          <a:xfrm>
            <a:off x="485716" y="5939010"/>
            <a:ext cx="3690451" cy="933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19999" y="119387"/>
                </a:lnTo>
                <a:lnTo>
                  <a:pt x="94759" y="120000"/>
                </a:lnTo>
                <a:lnTo>
                  <a:pt x="257" y="816"/>
                </a:lnTo>
              </a:path>
            </a:pathLst>
          </a:custGeom>
          <a:solidFill>
            <a:srgbClr val="000000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12" name="Shape 12"/>
          <p:cNvSpPr/>
          <p:nvPr/>
        </p:nvSpPr>
        <p:spPr>
          <a:xfrm>
            <a:off x="-6041" y="5791253"/>
            <a:ext cx="3402313" cy="1080868"/>
          </a:xfrm>
          <a:prstGeom prst="rtTriangle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cxnSp>
        <p:nvCxnSpPr>
          <p:cNvPr id="13" name="Shape 13"/>
          <p:cNvCxnSpPr/>
          <p:nvPr/>
        </p:nvCxnSpPr>
        <p:spPr>
          <a:xfrm>
            <a:off x="-9237" y="5787737"/>
            <a:ext cx="3405508" cy="1084383"/>
          </a:xfrm>
          <a:prstGeom prst="straightConnector1">
            <a:avLst/>
          </a:prstGeom>
          <a:noFill/>
          <a:ln w="12050" cap="flat" cmpd="sng">
            <a:solidFill>
              <a:srgbClr val="93C5D8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lt2"/>
              </a:buClr>
              <a:buFont typeface="Rambla"/>
              <a:buNone/>
              <a:defRPr sz="4100" b="1" i="0" u="none" strike="noStrike" cap="none">
                <a:solidFill>
                  <a:schemeClr val="lt2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65760" marR="0" lvl="0" indent="-147573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  <a:defRPr sz="27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621792" marR="0" lvl="1" indent="-94741" algn="l" rtl="0">
              <a:spcBef>
                <a:spcPts val="324"/>
              </a:spcBef>
              <a:buClr>
                <a:schemeClr val="accent1"/>
              </a:buClr>
              <a:buSzPct val="100000"/>
              <a:buFont typeface="Verdana"/>
              <a:buChar char="◦"/>
              <a:defRPr sz="23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859536" marR="0" lvl="2" indent="-103886" algn="l" rtl="0">
              <a:spcBef>
                <a:spcPts val="35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21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143000" marR="0" lvl="3" indent="-107950" algn="l" rtl="0">
              <a:spcBef>
                <a:spcPts val="35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19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1371600" marR="0" lvl="4" indent="-114300" algn="l" rtl="0">
              <a:spcBef>
                <a:spcPts val="35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1600200" marR="0" lvl="5" indent="-114300" algn="l" rtl="0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1828800" marR="0" lvl="6" indent="-127000" algn="l" rtl="0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sz="16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2057400" marR="0" lvl="7" indent="-127000" algn="l" rtl="0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sz="16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2286000" marR="0" lvl="8" indent="-127000" algn="l" rtl="0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sz="16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dt" idx="10"/>
          </p:nvPr>
        </p:nvSpPr>
        <p:spPr>
          <a:xfrm>
            <a:off x="6727032" y="6407944"/>
            <a:ext cx="1920239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ftr" idx="11"/>
          </p:nvPr>
        </p:nvSpPr>
        <p:spPr>
          <a:xfrm>
            <a:off x="4380071" y="6407944"/>
            <a:ext cx="2350681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r" rtl="0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8647271" y="6407944"/>
            <a:ext cx="36575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00" b="0" u="none">
                <a:solidFill>
                  <a:srgbClr val="FFFFFF"/>
                </a:solidFill>
                <a:latin typeface="Rambla"/>
                <a:ea typeface="Rambla"/>
                <a:cs typeface="Rambla"/>
                <a:sym typeface="Rambla"/>
              </a:rPr>
              <a:t>‹#›</a:t>
            </a:fld>
            <a:endParaRPr lang="en-US" sz="1000" b="0" u="none">
              <a:solidFill>
                <a:srgbClr val="FFFFFF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/>
          <p:nvPr/>
        </p:nvSpPr>
        <p:spPr>
          <a:xfrm>
            <a:off x="499272" y="5944935"/>
            <a:ext cx="4940623" cy="921076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712"/>
                </a:moveTo>
                <a:lnTo>
                  <a:pt x="119999" y="120000"/>
                </a:lnTo>
                <a:lnTo>
                  <a:pt x="89106" y="120000"/>
                </a:lnTo>
                <a:lnTo>
                  <a:pt x="16" y="0"/>
                </a:lnTo>
              </a:path>
            </a:pathLst>
          </a:custGeom>
          <a:solidFill>
            <a:srgbClr val="9CCADC">
              <a:alpha val="40000"/>
            </a:srgbClr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29" name="Shape 29"/>
          <p:cNvSpPr/>
          <p:nvPr/>
        </p:nvSpPr>
        <p:spPr>
          <a:xfrm>
            <a:off x="485716" y="5939010"/>
            <a:ext cx="3690451" cy="933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19999" y="119387"/>
                </a:lnTo>
                <a:lnTo>
                  <a:pt x="94759" y="120000"/>
                </a:lnTo>
                <a:lnTo>
                  <a:pt x="257" y="816"/>
                </a:lnTo>
              </a:path>
            </a:pathLst>
          </a:custGeom>
          <a:solidFill>
            <a:srgbClr val="000000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30" name="Shape 30"/>
          <p:cNvSpPr/>
          <p:nvPr/>
        </p:nvSpPr>
        <p:spPr>
          <a:xfrm>
            <a:off x="-6041" y="5791253"/>
            <a:ext cx="3402313" cy="1080868"/>
          </a:xfrm>
          <a:prstGeom prst="rtTriangle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cxnSp>
        <p:nvCxnSpPr>
          <p:cNvPr id="31" name="Shape 31"/>
          <p:cNvCxnSpPr/>
          <p:nvPr/>
        </p:nvCxnSpPr>
        <p:spPr>
          <a:xfrm>
            <a:off x="-9237" y="5787737"/>
            <a:ext cx="3405508" cy="1084383"/>
          </a:xfrm>
          <a:prstGeom prst="straightConnector1">
            <a:avLst/>
          </a:prstGeom>
          <a:noFill/>
          <a:ln w="12050" cap="flat" cmpd="sng">
            <a:solidFill>
              <a:srgbClr val="93C5D8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dk2"/>
              </a:buClr>
              <a:buFont typeface="Rambla"/>
              <a:buNone/>
              <a:defRPr sz="4100" b="1" i="0" u="none" strike="noStrike" cap="non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65760" marR="0" lvl="0" indent="-147573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  <a:defRPr sz="27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621792" marR="0" lvl="1" indent="-94741" algn="l" rtl="0">
              <a:spcBef>
                <a:spcPts val="324"/>
              </a:spcBef>
              <a:buClr>
                <a:schemeClr val="accent1"/>
              </a:buClr>
              <a:buSzPct val="100000"/>
              <a:buFont typeface="Verdana"/>
              <a:buChar char="◦"/>
              <a:defRPr sz="23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859536" marR="0" lvl="2" indent="-103886" algn="l" rtl="0">
              <a:spcBef>
                <a:spcPts val="35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21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143000" marR="0" lvl="3" indent="-107950" algn="l" rtl="0">
              <a:spcBef>
                <a:spcPts val="35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19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1371600" marR="0" lvl="4" indent="-114300" algn="l" rtl="0">
              <a:spcBef>
                <a:spcPts val="35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1600200" marR="0" lvl="5" indent="-114300" algn="l" rtl="0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1828800" marR="0" lvl="6" indent="-127000" algn="l" rtl="0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sz="16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2057400" marR="0" lvl="7" indent="-127000" algn="l" rtl="0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sz="16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2286000" marR="0" lvl="8" indent="-127000" algn="l" rtl="0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sz="16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dt" idx="10"/>
          </p:nvPr>
        </p:nvSpPr>
        <p:spPr>
          <a:xfrm>
            <a:off x="6727032" y="6407944"/>
            <a:ext cx="1920239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ftr" idx="11"/>
          </p:nvPr>
        </p:nvSpPr>
        <p:spPr>
          <a:xfrm>
            <a:off x="4380071" y="6407944"/>
            <a:ext cx="2350681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r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sldNum" idx="12"/>
          </p:nvPr>
        </p:nvSpPr>
        <p:spPr>
          <a:xfrm>
            <a:off x="8647271" y="6407944"/>
            <a:ext cx="36575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00" b="0" u="none">
                <a:solidFill>
                  <a:srgbClr val="FFFFFF"/>
                </a:solidFill>
                <a:latin typeface="Rambla"/>
                <a:ea typeface="Rambla"/>
                <a:cs typeface="Rambla"/>
                <a:sym typeface="Rambla"/>
              </a:rPr>
              <a:t>‹#›</a:t>
            </a:fld>
            <a:endParaRPr lang="en-US" sz="1000" b="0" u="none">
              <a:solidFill>
                <a:srgbClr val="FFFFFF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3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3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3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3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3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hyperlink" Target="mailto:jmogensen@sd27j.org" TargetMode="External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3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3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3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3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3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3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3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3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3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3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3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3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3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3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3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3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3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3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3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>
            <a:spLocks noGrp="1"/>
          </p:cNvSpPr>
          <p:nvPr>
            <p:ph type="title"/>
          </p:nvPr>
        </p:nvSpPr>
        <p:spPr>
          <a:xfrm>
            <a:off x="722375" y="1059712"/>
            <a:ext cx="7772400" cy="1828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Clr>
                <a:schemeClr val="lt2"/>
              </a:buClr>
              <a:buSzPct val="25000"/>
              <a:buFont typeface="Rambla"/>
              <a:buNone/>
            </a:pPr>
            <a:r>
              <a:rPr lang="en-US" sz="4800" b="1" i="0" u="none" strike="noStrike" cap="none">
                <a:solidFill>
                  <a:schemeClr val="lt2"/>
                </a:solidFill>
                <a:latin typeface="Rambla"/>
                <a:ea typeface="Rambla"/>
                <a:cs typeface="Rambla"/>
                <a:sym typeface="Rambla"/>
              </a:rPr>
              <a:t>Causes of the American Revolution</a:t>
            </a:r>
          </a:p>
        </p:txBody>
      </p:sp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3922712" y="2931711"/>
            <a:ext cx="4572000" cy="145488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US" sz="1782" b="1" i="0" u="sng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rPr>
              <a:t>Learning Target</a:t>
            </a:r>
            <a:r>
              <a:rPr lang="en-US" sz="1782" b="0" i="0" u="sng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rPr>
              <a:t>: </a:t>
            </a:r>
            <a:r>
              <a:rPr lang="en-US" sz="1782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rPr>
              <a:t>I am learning about cause and effect relationships that led to the American Revolution. Today, I will analyze vocabulary that will help me understand these causes.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 txBox="1"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rgbClr val="FF00FF"/>
                </a:solidFill>
              </a:rPr>
              <a:t>Video</a:t>
            </a:r>
            <a:r>
              <a:rPr lang="en-US"/>
              <a:t>: </a:t>
            </a:r>
            <a:r>
              <a:rPr lang="en-US" b="1" u="sng"/>
              <a:t>French and Indian War Changes Fate of America</a:t>
            </a:r>
          </a:p>
          <a:p>
            <a:pPr marL="365760" marR="0" lvl="0" indent="-26416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</a:pPr>
            <a:r>
              <a:rPr lang="en-US" sz="27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How do you believe the </a:t>
            </a:r>
            <a:r>
              <a:rPr lang="en-US" sz="2700" b="0" i="0" u="none" strike="noStrike" cap="none">
                <a:solidFill>
                  <a:srgbClr val="FF0000"/>
                </a:solidFill>
                <a:latin typeface="Rambla"/>
                <a:ea typeface="Rambla"/>
                <a:cs typeface="Rambla"/>
                <a:sym typeface="Rambla"/>
              </a:rPr>
              <a:t>French and Indian War</a:t>
            </a:r>
            <a:r>
              <a:rPr lang="en-US" sz="27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changed the Fate of America?.</a:t>
            </a:r>
          </a:p>
          <a:p>
            <a:pPr marL="365760" marR="0" lvl="0" indent="-26416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</a:pPr>
            <a:r>
              <a:rPr lang="en-US" sz="27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What </a:t>
            </a:r>
            <a:r>
              <a:rPr lang="en-US" sz="2700" b="0" i="0" u="none" strike="noStrike" cap="none">
                <a:solidFill>
                  <a:srgbClr val="FF0000"/>
                </a:solidFill>
                <a:latin typeface="Rambla"/>
                <a:ea typeface="Rambla"/>
                <a:cs typeface="Rambla"/>
                <a:sym typeface="Rambla"/>
              </a:rPr>
              <a:t>causes</a:t>
            </a:r>
            <a:r>
              <a:rPr lang="en-US" sz="27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do you see in the video that might have led to a Revolution?</a:t>
            </a:r>
          </a:p>
        </p:txBody>
      </p:sp>
      <p:sp>
        <p:nvSpPr>
          <p:cNvPr id="182" name="Shape 18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Rambla"/>
              <a:buNone/>
            </a:pPr>
            <a:r>
              <a:rPr lang="en-US" sz="4100" b="1" i="0" u="none" strike="noStrike" cap="non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rPr>
              <a:t>Video Focus: </a:t>
            </a:r>
            <a:r>
              <a:rPr lang="en-US"/>
              <a:t>Friday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65760" marR="0" lvl="0" indent="-26416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</a:pPr>
            <a:r>
              <a:rPr lang="en-US" sz="27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Read pg. 64 and 65    </a:t>
            </a:r>
            <a:r>
              <a:rPr lang="en-US" sz="2700" b="0" i="0" u="sng" strike="noStrike" cap="none">
                <a:solidFill>
                  <a:srgbClr val="FF3399"/>
                </a:solidFill>
                <a:latin typeface="Rambla"/>
                <a:ea typeface="Rambla"/>
                <a:cs typeface="Rambla"/>
                <a:sym typeface="Rambla"/>
              </a:rPr>
              <a:t>5.2 Before 1763</a:t>
            </a:r>
          </a:p>
          <a:p>
            <a:pPr marL="365760" marR="0" lvl="0" indent="-26416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</a:pPr>
            <a:r>
              <a:rPr lang="en-US" sz="2700" b="0" i="0" u="none" strike="noStrike" cap="none">
                <a:solidFill>
                  <a:srgbClr val="FF3399"/>
                </a:solidFill>
                <a:latin typeface="Rambla"/>
                <a:ea typeface="Rambla"/>
                <a:cs typeface="Rambla"/>
                <a:sym typeface="Rambla"/>
              </a:rPr>
              <a:t>Questioner/Respondent</a:t>
            </a:r>
          </a:p>
          <a:p>
            <a:pPr marL="365760" marR="0" lvl="0" indent="-26416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</a:pPr>
            <a:r>
              <a:rPr lang="en-US" sz="2700" b="0" i="0" u="none" strike="noStrike" cap="none">
                <a:solidFill>
                  <a:srgbClr val="FF3399"/>
                </a:solidFill>
                <a:latin typeface="Rambla"/>
                <a:ea typeface="Rambla"/>
                <a:cs typeface="Rambla"/>
                <a:sym typeface="Rambla"/>
              </a:rPr>
              <a:t>Good and Bad Question Examples….What’s the difference?</a:t>
            </a:r>
          </a:p>
          <a:p>
            <a:pPr marL="0" marR="0" lvl="0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US" sz="2700" b="0" i="0" u="sng" strike="noStrike" cap="none">
                <a:solidFill>
                  <a:srgbClr val="002060"/>
                </a:solidFill>
                <a:latin typeface="Rambla"/>
                <a:ea typeface="Rambla"/>
                <a:cs typeface="Rambla"/>
                <a:sym typeface="Rambla"/>
              </a:rPr>
              <a:t>Activities Section-Cornell Notes</a:t>
            </a:r>
          </a:p>
          <a:p>
            <a:pPr marL="0" marR="0" lvl="0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US" sz="27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1. Describe the </a:t>
            </a:r>
            <a:r>
              <a:rPr lang="en-US" sz="2700" b="1" i="0" u="none" strike="noStrike" cap="none">
                <a:solidFill>
                  <a:srgbClr val="002060"/>
                </a:solidFill>
                <a:latin typeface="Rambla"/>
                <a:ea typeface="Rambla"/>
                <a:cs typeface="Rambla"/>
                <a:sym typeface="Rambla"/>
              </a:rPr>
              <a:t>growth of the colonies </a:t>
            </a:r>
            <a:r>
              <a:rPr lang="en-US" sz="27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around 1750.</a:t>
            </a:r>
          </a:p>
          <a:p>
            <a:pPr marL="0" marR="0" lvl="0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US" sz="27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2. Describe the </a:t>
            </a:r>
            <a:r>
              <a:rPr lang="en-US" sz="2700" b="1" i="0" u="none" strike="noStrike" cap="none">
                <a:solidFill>
                  <a:srgbClr val="002060"/>
                </a:solidFill>
                <a:latin typeface="Rambla"/>
                <a:ea typeface="Rambla"/>
                <a:cs typeface="Rambla"/>
                <a:sym typeface="Rambla"/>
              </a:rPr>
              <a:t>conflict</a:t>
            </a:r>
            <a:r>
              <a:rPr lang="en-US" sz="27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in the Ohio Valley. What was going on in this area? </a:t>
            </a:r>
          </a:p>
          <a:p>
            <a:pPr marL="0" marR="0" lvl="0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2700" b="0" i="0" u="none" strike="noStrike" cap="non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2700" b="0" i="0" u="none" strike="noStrike" cap="non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marL="365760" marR="0" lvl="0" indent="-26416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None/>
            </a:pPr>
            <a:endParaRPr sz="2700" b="0" i="0" u="none" strike="noStrike" cap="non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188" name="Shape 18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Rambla"/>
              <a:buNone/>
            </a:pPr>
            <a:r>
              <a:rPr lang="en-US" sz="4100" b="1" i="0" u="none" strike="noStrike" cap="non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rPr>
              <a:t>Close Read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 txBox="1"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65760" marR="0" lvl="0" indent="-26416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7918"/>
              <a:buFont typeface="Noto Sans Symbols"/>
              <a:buChar char="▶"/>
            </a:pPr>
            <a:r>
              <a:rPr lang="en-US" sz="2497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Define what cause and effect means? Give an example. Use complete sentences.</a:t>
            </a:r>
          </a:p>
          <a:p>
            <a:pPr marL="365760" marR="0" lvl="0" indent="-26416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7918"/>
              <a:buFont typeface="Noto Sans Symbols"/>
              <a:buChar char="▶"/>
            </a:pPr>
            <a:r>
              <a:rPr lang="en-US" sz="2497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Because the Broncos were well prepared in practice, they were able to beat the</a:t>
            </a:r>
            <a:r>
              <a:rPr lang="en-US" sz="2497"/>
              <a:t> Cincinnati Bengals 29-17.</a:t>
            </a:r>
          </a:p>
          <a:p>
            <a:pPr marL="365760" marR="0" lvl="0" indent="-26416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7918"/>
              <a:buFont typeface="Noto Sans Symbols"/>
              <a:buChar char="▶"/>
            </a:pPr>
            <a:r>
              <a:rPr lang="en-US" sz="2497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I did not turn in my homework, ________________________________________________________________________________________________</a:t>
            </a:r>
          </a:p>
          <a:p>
            <a:pPr marL="365760" marR="0" lvl="0" indent="-26416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7918"/>
              <a:buFont typeface="Noto Sans Symbols"/>
              <a:buChar char="▶"/>
            </a:pPr>
            <a:r>
              <a:rPr lang="en-US" sz="2497"/>
              <a:t>Activities</a:t>
            </a:r>
            <a:r>
              <a:rPr lang="en-US" sz="2497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Section:  </a:t>
            </a:r>
            <a:r>
              <a:rPr lang="en-US" sz="2497" b="0" i="0" u="sng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Cause and Effect</a:t>
            </a:r>
            <a:r>
              <a:rPr lang="en-US" sz="2497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: </a:t>
            </a:r>
            <a:r>
              <a:rPr lang="en-US" sz="2497" b="0" i="0" u="none" strike="noStrike" cap="none">
                <a:solidFill>
                  <a:srgbClr val="FF3399"/>
                </a:solidFill>
                <a:latin typeface="Rambla"/>
                <a:ea typeface="Rambla"/>
                <a:cs typeface="Rambla"/>
                <a:sym typeface="Rambla"/>
              </a:rPr>
              <a:t>a relationship between actions or events such that one or more are the result of the other or others.</a:t>
            </a:r>
          </a:p>
          <a:p>
            <a:pPr marL="0" marR="0" lvl="0" indent="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2497" b="0" i="0" u="none" strike="noStrike" cap="non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194" name="Shape 19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Rambla"/>
              <a:buNone/>
            </a:pPr>
            <a:r>
              <a:rPr lang="en-US"/>
              <a:t>Mon</a:t>
            </a:r>
            <a:r>
              <a:rPr lang="en-US" sz="4100" b="1" i="0" u="none" strike="noStrike" cap="non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rPr>
              <a:t> Warm Up 9/26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 txBox="1"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0" indent="-4000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Rambla"/>
              <a:buAutoNum type="arabicPeriod"/>
            </a:pPr>
            <a:r>
              <a:rPr lang="en-US" sz="27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DOMINOS-3 Pieces of Blank Paper. These are where you final analysis will go. (Final Draft)</a:t>
            </a:r>
          </a:p>
          <a:p>
            <a:pPr marL="109728" marR="0" lvl="0" indent="-8128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US" sz="27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2. Use your spiral as a rough draft for finding your 5’W</a:t>
            </a:r>
          </a:p>
          <a:p>
            <a:pPr marL="109728" marR="0" lvl="0" indent="-8128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US" sz="27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3. Start with French and Indian War Final </a:t>
            </a:r>
            <a:r>
              <a:rPr lang="en-US" sz="2700" b="0" i="0" u="none" strike="noStrike" cap="none">
                <a:solidFill>
                  <a:srgbClr val="FF0000"/>
                </a:solidFill>
                <a:latin typeface="Rambla"/>
                <a:ea typeface="Rambla"/>
                <a:cs typeface="Rambla"/>
                <a:sym typeface="Rambla"/>
              </a:rPr>
              <a:t>(Domino #1) (5W’s and Summary)</a:t>
            </a:r>
          </a:p>
          <a:p>
            <a:pPr marL="365760" marR="0" lvl="0" indent="-26416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None/>
            </a:pPr>
            <a:endParaRPr sz="2700" b="0" i="0" u="none" strike="noStrike" cap="non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200" name="Shape 20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FF0000"/>
              </a:buClr>
              <a:buSzPct val="25000"/>
              <a:buFont typeface="Rambla"/>
              <a:buNone/>
            </a:pPr>
            <a:r>
              <a:rPr lang="en-US" sz="2800" b="1" i="0" u="none" strike="noStrike" cap="none">
                <a:solidFill>
                  <a:srgbClr val="FF0000"/>
                </a:solidFill>
                <a:latin typeface="Rambla"/>
                <a:ea typeface="Rambla"/>
                <a:cs typeface="Rambla"/>
                <a:sym typeface="Rambla"/>
              </a:rPr>
              <a:t>LT: I can explain the cause and effect relationship of the events leading up to the American Revolution.</a:t>
            </a:r>
            <a:br>
              <a:rPr lang="en-US" sz="2800" b="1" i="0" u="none" strike="noStrike" cap="none">
                <a:solidFill>
                  <a:srgbClr val="FF0000"/>
                </a:solidFill>
                <a:latin typeface="Rambla"/>
                <a:ea typeface="Rambla"/>
                <a:cs typeface="Rambla"/>
                <a:sym typeface="Rambla"/>
              </a:rPr>
            </a:br>
            <a:endParaRPr lang="en-US" sz="2800" b="1" i="0" u="none" strike="noStrike" cap="none">
              <a:solidFill>
                <a:srgbClr val="FF0000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 txBox="1"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0000"/>
              </a:solidFill>
            </a:endParaRPr>
          </a:p>
          <a:p>
            <a:pPr marL="365760" marR="0" lvl="0" indent="-26416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</a:pPr>
            <a:r>
              <a:rPr lang="en-US">
                <a:solidFill>
                  <a:srgbClr val="FF0000"/>
                </a:solidFill>
              </a:rPr>
              <a:t>RE-</a:t>
            </a:r>
            <a:r>
              <a:rPr lang="en-US" sz="2700" b="0" i="0" u="none" strike="noStrike" cap="none">
                <a:solidFill>
                  <a:srgbClr val="FF0000"/>
                </a:solidFill>
                <a:latin typeface="Rambla"/>
                <a:ea typeface="Rambla"/>
                <a:cs typeface="Rambla"/>
                <a:sym typeface="Rambla"/>
              </a:rPr>
              <a:t>READ THE EVENT FIRST, Then go back to do your event domino.</a:t>
            </a:r>
          </a:p>
          <a:p>
            <a:pPr marL="365760" marR="0" lvl="0" indent="-26416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</a:pPr>
            <a:r>
              <a:rPr lang="en-US" sz="27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Who:</a:t>
            </a:r>
          </a:p>
          <a:p>
            <a:pPr marL="365760" marR="0" lvl="0" indent="-26416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</a:pPr>
            <a:r>
              <a:rPr lang="en-US" sz="27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What: </a:t>
            </a:r>
          </a:p>
          <a:p>
            <a:pPr marL="365760" marR="0" lvl="0" indent="-26416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</a:pPr>
            <a:r>
              <a:rPr lang="en-US" sz="27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When:</a:t>
            </a:r>
          </a:p>
          <a:p>
            <a:pPr marL="365760" marR="0" lvl="0" indent="-26416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</a:pPr>
            <a:r>
              <a:rPr lang="en-US" sz="27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Where:</a:t>
            </a:r>
          </a:p>
          <a:p>
            <a:pPr marL="365760" marR="0" lvl="0" indent="-26416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</a:pPr>
            <a:r>
              <a:rPr lang="en-US" sz="2700" b="0" i="0" u="sng" strike="noStrike" cap="none">
                <a:solidFill>
                  <a:srgbClr val="FF0000"/>
                </a:solidFill>
                <a:latin typeface="Rambla"/>
                <a:ea typeface="Rambla"/>
                <a:cs typeface="Rambla"/>
                <a:sym typeface="Rambla"/>
              </a:rPr>
              <a:t>Why is it a cause </a:t>
            </a:r>
            <a:r>
              <a:rPr lang="en-US" sz="27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of the American Revolution?</a:t>
            </a:r>
          </a:p>
          <a:p>
            <a:pPr marL="365760" marR="0" lvl="0" indent="-26416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</a:pPr>
            <a:r>
              <a:rPr lang="en-US" sz="27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4-5 Sentence Summary that answers these 5 W’s</a:t>
            </a:r>
          </a:p>
        </p:txBody>
      </p:sp>
      <p:sp>
        <p:nvSpPr>
          <p:cNvPr id="206" name="Shape 20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Rambla"/>
              <a:buNone/>
            </a:pPr>
            <a:r>
              <a:rPr lang="en-US" sz="4100" b="1" i="0" u="none" strike="noStrike" cap="non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rPr>
              <a:t>French/Indian War:Pg 65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Rambla"/>
              <a:buNone/>
            </a:pPr>
            <a:r>
              <a:rPr lang="en-US" sz="4100" b="1" i="0" u="none" strike="noStrike" cap="non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rPr>
              <a:t>Recap of French and Indian War</a:t>
            </a:r>
          </a:p>
        </p:txBody>
      </p:sp>
      <p:sp>
        <p:nvSpPr>
          <p:cNvPr id="212" name="Shape 21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5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US" sz="2700" b="1" i="0" u="none" strike="noStrike" cap="none">
                <a:solidFill>
                  <a:srgbClr val="FF0000"/>
                </a:solidFill>
                <a:latin typeface="Rambla"/>
                <a:ea typeface="Rambla"/>
                <a:cs typeface="Rambla"/>
                <a:sym typeface="Rambla"/>
              </a:rPr>
              <a:t>Who fought?</a:t>
            </a:r>
          </a:p>
          <a:p>
            <a:pPr marL="365760" marR="0" lvl="0" indent="-26416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</a:pPr>
            <a:r>
              <a:rPr lang="en-US" sz="2700" b="1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The French, with help from the Native Americans, fought against the British</a:t>
            </a:r>
          </a:p>
          <a:p>
            <a:pPr marL="621792" marR="0" lvl="1" indent="-240791" algn="l" rtl="0"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Verdana"/>
              <a:buChar char="◦"/>
            </a:pPr>
            <a:r>
              <a:rPr lang="en-US" sz="2300" b="1" i="1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G. Washington was a British commander</a:t>
            </a:r>
          </a:p>
          <a:p>
            <a:pPr marL="0" marR="0" lvl="0" indent="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US" sz="2700" b="1" i="0" u="none" strike="noStrike" cap="none">
                <a:solidFill>
                  <a:srgbClr val="FF0000"/>
                </a:solidFill>
                <a:latin typeface="Rambla"/>
                <a:ea typeface="Rambla"/>
                <a:cs typeface="Rambla"/>
                <a:sym typeface="Rambla"/>
              </a:rPr>
              <a:t>What were they fighting for?</a:t>
            </a:r>
          </a:p>
          <a:p>
            <a:pPr marL="365760" marR="0" lvl="0" indent="-26416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</a:pPr>
            <a:r>
              <a:rPr lang="en-US" sz="2700" b="1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They were fighting for control over the Ohio Valley</a:t>
            </a:r>
          </a:p>
          <a:p>
            <a:pPr marL="621792" marR="0" lvl="1" indent="-240791" algn="l" rtl="0"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Verdana"/>
              <a:buChar char="◦"/>
            </a:pPr>
            <a:r>
              <a:rPr lang="en-US" sz="2300" b="1" i="1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They were also fighting because they hated each other</a:t>
            </a:r>
          </a:p>
          <a:p>
            <a:pPr marL="0" marR="0" lvl="0" indent="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US" sz="2700" b="1" i="0" u="none" strike="noStrike" cap="none">
                <a:solidFill>
                  <a:srgbClr val="FF0000"/>
                </a:solidFill>
                <a:latin typeface="Rambla"/>
                <a:ea typeface="Rambla"/>
                <a:cs typeface="Rambla"/>
                <a:sym typeface="Rambla"/>
              </a:rPr>
              <a:t>When were they fighting?</a:t>
            </a:r>
          </a:p>
          <a:p>
            <a:pPr marL="365760" marR="0" lvl="0" indent="-26416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</a:pPr>
            <a:r>
              <a:rPr lang="en-US" sz="2700" b="1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1755-1763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Rambla"/>
              <a:buNone/>
            </a:pPr>
            <a:r>
              <a:rPr lang="en-US" sz="4100" b="1" i="0" u="none" strike="noStrike" cap="non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rPr>
              <a:t>Recap of French and Indian War</a:t>
            </a:r>
          </a:p>
        </p:txBody>
      </p:sp>
      <p:sp>
        <p:nvSpPr>
          <p:cNvPr id="218" name="Shape 218"/>
          <p:cNvSpPr txBox="1"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US" sz="2700" b="1" i="0" u="none" strike="noStrike" cap="none">
                <a:solidFill>
                  <a:srgbClr val="FF0000"/>
                </a:solidFill>
                <a:latin typeface="Rambla"/>
                <a:ea typeface="Rambla"/>
                <a:cs typeface="Rambla"/>
                <a:sym typeface="Rambla"/>
              </a:rPr>
              <a:t>Where were they fighting?</a:t>
            </a:r>
          </a:p>
          <a:p>
            <a:pPr marL="365760" marR="0" lvl="0" indent="-26416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</a:pPr>
            <a:r>
              <a:rPr lang="en-US" sz="2700" b="1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Ohio Valley, Canada</a:t>
            </a:r>
          </a:p>
          <a:p>
            <a:pPr marL="0" marR="0" lvl="0" indent="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US" sz="2700" b="1" i="0" u="none" strike="noStrike" cap="none">
                <a:solidFill>
                  <a:srgbClr val="FF0000"/>
                </a:solidFill>
                <a:latin typeface="Rambla"/>
                <a:ea typeface="Rambla"/>
                <a:cs typeface="Rambla"/>
                <a:sym typeface="Rambla"/>
              </a:rPr>
              <a:t>Why is this significant? </a:t>
            </a:r>
          </a:p>
          <a:p>
            <a:pPr marL="365760" marR="0" lvl="0" indent="-26416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</a:pPr>
            <a:r>
              <a:rPr lang="en-US" sz="2700" b="1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The British won the war</a:t>
            </a:r>
          </a:p>
          <a:p>
            <a:pPr marL="365760" marR="0" lvl="0" indent="-26416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</a:pPr>
            <a:r>
              <a:rPr lang="en-US" sz="2700" b="1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France gave them much of North America. More land</a:t>
            </a:r>
          </a:p>
          <a:p>
            <a:pPr marL="365760" marR="0" lvl="0" indent="-26416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</a:pPr>
            <a:r>
              <a:rPr lang="en-US" sz="2700" b="1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The colonists helped the British win, and they were excited for the future</a:t>
            </a:r>
          </a:p>
          <a:p>
            <a:pPr marL="365760" marR="0" lvl="0" indent="-264160" algn="l" rtl="0">
              <a:spcBef>
                <a:spcPts val="400"/>
              </a:spcBef>
              <a:spcAft>
                <a:spcPts val="0"/>
              </a:spcAft>
              <a:buClr>
                <a:srgbClr val="0000FF"/>
              </a:buClr>
              <a:buSzPct val="68000"/>
              <a:buFont typeface="Noto Sans Symbols"/>
              <a:buChar char="▶"/>
            </a:pPr>
            <a:r>
              <a:rPr lang="en-US" b="1">
                <a:solidFill>
                  <a:srgbClr val="0000FF"/>
                </a:solidFill>
              </a:rPr>
              <a:t>Debt...Tax the colonists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 txBox="1"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65760" marR="0" lvl="0" indent="-26416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</a:pPr>
            <a:r>
              <a:rPr lang="en-US" sz="27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Turn to page 66</a:t>
            </a:r>
          </a:p>
          <a:p>
            <a:pPr marL="365760" marR="0" lvl="0" indent="-26416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</a:pPr>
            <a:r>
              <a:rPr lang="en-US"/>
              <a:t>Look at the map and read the caption next to it.</a:t>
            </a:r>
          </a:p>
          <a:p>
            <a:pPr marL="365760" marR="0" lvl="0" indent="-26416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68000"/>
              <a:buFont typeface="Noto Sans Symbols"/>
              <a:buChar char="▶"/>
            </a:pPr>
            <a:r>
              <a:rPr lang="en-US">
                <a:solidFill>
                  <a:srgbClr val="FF0000"/>
                </a:solidFill>
              </a:rPr>
              <a:t>Based on what you see and read the caption, why do you believe colonists would be upset by this?</a:t>
            </a:r>
          </a:p>
          <a:p>
            <a:pPr marL="365760" marR="0" lvl="0" indent="-26416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None/>
            </a:pPr>
            <a:endParaRPr sz="2700" b="0" i="0" u="none" strike="noStrike" cap="none">
              <a:solidFill>
                <a:srgbClr val="FF0000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224" name="Shape 22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Rambla"/>
              <a:buNone/>
            </a:pPr>
            <a:r>
              <a:rPr lang="en-US" sz="4100" b="1" i="0" u="none" strike="noStrike" cap="non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rPr>
              <a:t>Warm Up Tuesday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 txBox="1"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65760" marR="0" lvl="0" indent="-26416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7918"/>
              <a:buFont typeface="Noto Sans Symbols"/>
              <a:buChar char="▶"/>
            </a:pPr>
            <a:r>
              <a:rPr lang="en-US" sz="2497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What are Mo Bucks? What is the purpose of doing these?</a:t>
            </a:r>
          </a:p>
          <a:p>
            <a:pPr marL="365760" marR="0" lvl="0" indent="-31493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99900"/>
              <a:buFont typeface="Noto Sans Symbols"/>
              <a:buChar char="▶"/>
            </a:pPr>
            <a:r>
              <a:rPr lang="en-US" sz="2497"/>
              <a:t>Participate please! You </a:t>
            </a:r>
          </a:p>
          <a:p>
            <a:pPr marL="365760" marR="0" lvl="0" indent="-26416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7918"/>
              <a:buFont typeface="Noto Sans Symbols"/>
              <a:buChar char="▶"/>
            </a:pPr>
            <a:r>
              <a:rPr lang="en-US" sz="2497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Wednesdays are TAX DAY </a:t>
            </a:r>
            <a:r>
              <a:rPr lang="en-US" sz="2497" b="0" i="0" u="none" strike="noStrike" cap="none">
                <a:solidFill>
                  <a:srgbClr val="00B050"/>
                </a:solidFill>
                <a:latin typeface="Rambla"/>
                <a:ea typeface="Rambla"/>
                <a:cs typeface="Rambla"/>
                <a:sym typeface="Rambla"/>
              </a:rPr>
              <a:t>$$$</a:t>
            </a:r>
          </a:p>
          <a:p>
            <a:pPr marL="365760" marR="0" lvl="0" indent="-26416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7918"/>
              <a:buFont typeface="Noto Sans Symbols"/>
              <a:buChar char="▶"/>
            </a:pPr>
            <a:r>
              <a:rPr lang="en-US" sz="2497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Start with 7. </a:t>
            </a:r>
            <a:r>
              <a:rPr lang="en-US" sz="2497"/>
              <a:t>You're</a:t>
            </a:r>
            <a:r>
              <a:rPr lang="en-US" sz="2497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responsible. Finding them in other classes and in the hallway!!!</a:t>
            </a:r>
          </a:p>
          <a:p>
            <a:pPr marL="365760" marR="0" lvl="0" indent="-26416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7918"/>
              <a:buFont typeface="Noto Sans Symbols"/>
              <a:buChar char="▶"/>
            </a:pPr>
            <a:r>
              <a:rPr lang="en-US" sz="2497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Pencil Pouch?? Don</a:t>
            </a:r>
            <a:r>
              <a:rPr lang="en-US" sz="2497"/>
              <a:t>’t keep in your locker or bring home.</a:t>
            </a:r>
          </a:p>
          <a:p>
            <a:pPr marL="365760" marR="0" lvl="0" indent="-31493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99900"/>
              <a:buFont typeface="Noto Sans Symbols"/>
              <a:buChar char="▶"/>
            </a:pPr>
            <a:r>
              <a:rPr lang="en-US" sz="2497"/>
              <a:t>MO Buck groups. Class competition. Groups of 4. Your Row/Table. </a:t>
            </a:r>
          </a:p>
          <a:p>
            <a:pPr marL="365760" marR="0" lvl="0" indent="-31493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99900"/>
              <a:buFont typeface="Noto Sans Symbols"/>
              <a:buChar char="▶"/>
            </a:pPr>
            <a:r>
              <a:rPr lang="en-US" sz="2497"/>
              <a:t>Circle of Trust. Please do not steal anyone else’s Mo Bucks</a:t>
            </a:r>
          </a:p>
          <a:p>
            <a:pPr marL="365760" marR="0" lvl="0" indent="-31493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99900"/>
              <a:buFont typeface="Noto Sans Symbols"/>
              <a:buChar char="▶"/>
            </a:pPr>
            <a:r>
              <a:rPr lang="en-US" sz="2497"/>
              <a:t>Prizes at the end of the 1st Quarter</a:t>
            </a:r>
          </a:p>
          <a:p>
            <a:pPr marL="0" marR="0" lvl="0" indent="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/>
          </a:p>
          <a:p>
            <a:pPr marL="365760" marR="0" lvl="0" indent="-26416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7918"/>
              <a:buFont typeface="Noto Sans Symbols"/>
              <a:buNone/>
            </a:pPr>
            <a:endParaRPr sz="2497" b="0" i="0" u="none" strike="noStrike" cap="non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230" name="Shape 23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Rambla"/>
              <a:buNone/>
            </a:pPr>
            <a:r>
              <a:rPr lang="en-US" sz="4100" b="1" i="0" u="none" strike="noStrike" cap="non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rPr>
              <a:t>MO Bucks/Taxes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2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 txBox="1"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65760" marR="0" lvl="0" indent="-26416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</a:pPr>
            <a:r>
              <a:rPr lang="en-US"/>
              <a:t>Talking Tax</a:t>
            </a:r>
          </a:p>
          <a:p>
            <a:pPr marL="365760" marR="0" lvl="0" indent="-26416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</a:pPr>
            <a:r>
              <a:rPr lang="en-US"/>
              <a:t>Tardy Tax</a:t>
            </a:r>
          </a:p>
          <a:p>
            <a:pPr marL="365760" marR="0" lvl="0" indent="-26416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</a:pPr>
            <a:r>
              <a:rPr lang="en-US"/>
              <a:t>Tipping Tax</a:t>
            </a:r>
          </a:p>
          <a:p>
            <a:pPr marL="0" marR="0" lvl="0" indent="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2700" b="0" i="0" u="none" strike="noStrike" cap="non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236" name="Shape 23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Rambla"/>
              <a:buNone/>
            </a:pPr>
            <a:r>
              <a:rPr lang="en-US"/>
              <a:t>Class Taxes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457200" y="457200"/>
            <a:ext cx="4343400" cy="57149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65760" marR="0" lvl="0" indent="-26416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</a:pPr>
            <a:r>
              <a:rPr lang="en-US" sz="24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Students will be able to explain the causes of the American Revolution and the effects these had on establishing independence for America. </a:t>
            </a:r>
          </a:p>
          <a:p>
            <a:pPr marL="365760" marR="0" lvl="0" indent="-26416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</a:pPr>
            <a:r>
              <a:rPr lang="en-US" sz="24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The purpose is for students to understand how the past has influenced our society today.</a:t>
            </a:r>
          </a:p>
          <a:p>
            <a:pPr marL="365760" marR="0" lvl="0" indent="-26416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</a:pPr>
            <a:r>
              <a:rPr lang="en-US" sz="24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This means students will be able to participate in  vocabulary activities about the Causes of the Revolution.</a:t>
            </a:r>
          </a:p>
        </p:txBody>
      </p:sp>
      <p:sp>
        <p:nvSpPr>
          <p:cNvPr id="131" name="Shape 131"/>
          <p:cNvSpPr txBox="1">
            <a:spLocks noGrp="1"/>
          </p:cNvSpPr>
          <p:nvPr>
            <p:ph type="title"/>
          </p:nvPr>
        </p:nvSpPr>
        <p:spPr>
          <a:xfrm>
            <a:off x="5410200" y="1981200"/>
            <a:ext cx="3124199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Rambla"/>
              <a:buNone/>
            </a:pPr>
            <a:r>
              <a:rPr lang="en-US" sz="4000"/>
              <a:t>Success Criteria</a:t>
            </a:r>
          </a:p>
        </p:txBody>
      </p:sp>
      <p:pic>
        <p:nvPicPr>
          <p:cNvPr id="132" name="Shape 132" descr="http://ts1.mm.bing.net/th?&amp;id=HN.608035466712842410&amp;w=300&amp;h=300&amp;c=0&amp;pid=1.9&amp;rs=0&amp;p=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90410" y="3200400"/>
            <a:ext cx="2857499" cy="2143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 txBox="1"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65760" marR="0" lvl="0" indent="-26416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</a:pPr>
            <a:r>
              <a:rPr lang="en-US" sz="2700" b="0" i="0" u="none" strike="noStrike" cap="none">
                <a:solidFill>
                  <a:srgbClr val="FF0000"/>
                </a:solidFill>
                <a:latin typeface="Rambla"/>
                <a:ea typeface="Rambla"/>
                <a:cs typeface="Rambla"/>
                <a:sym typeface="Rambla"/>
              </a:rPr>
              <a:t>Who</a:t>
            </a:r>
            <a:r>
              <a:rPr lang="en-US" sz="27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was involved?</a:t>
            </a:r>
          </a:p>
          <a:p>
            <a:pPr marL="365760" marR="0" lvl="0" indent="-26416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</a:pPr>
            <a:r>
              <a:rPr lang="en-US" sz="2700" b="0" i="0" u="none" strike="noStrike" cap="none">
                <a:solidFill>
                  <a:srgbClr val="FF0000"/>
                </a:solidFill>
                <a:latin typeface="Rambla"/>
                <a:ea typeface="Rambla"/>
                <a:cs typeface="Rambla"/>
                <a:sym typeface="Rambla"/>
              </a:rPr>
              <a:t>What</a:t>
            </a:r>
            <a:r>
              <a:rPr lang="en-US" sz="27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did this Proclamation say? What was the main idea?</a:t>
            </a:r>
          </a:p>
          <a:p>
            <a:pPr marL="365760" marR="0" lvl="0" indent="-26416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</a:pPr>
            <a:r>
              <a:rPr lang="en-US" sz="2700" b="0" i="0" u="none" strike="noStrike" cap="none">
                <a:solidFill>
                  <a:srgbClr val="FF0000"/>
                </a:solidFill>
                <a:latin typeface="Rambla"/>
                <a:ea typeface="Rambla"/>
                <a:cs typeface="Rambla"/>
                <a:sym typeface="Rambla"/>
              </a:rPr>
              <a:t>Where</a:t>
            </a:r>
            <a:r>
              <a:rPr lang="en-US" sz="27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is this taking place?</a:t>
            </a:r>
          </a:p>
          <a:p>
            <a:pPr marL="365760" marR="0" lvl="0" indent="-26416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</a:pPr>
            <a:r>
              <a:rPr lang="en-US" sz="2700" b="0" i="0" u="none" strike="noStrike" cap="none">
                <a:solidFill>
                  <a:srgbClr val="FF0000"/>
                </a:solidFill>
                <a:latin typeface="Rambla"/>
                <a:ea typeface="Rambla"/>
                <a:cs typeface="Rambla"/>
                <a:sym typeface="Rambla"/>
              </a:rPr>
              <a:t>When</a:t>
            </a:r>
            <a:r>
              <a:rPr lang="en-US" sz="27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did this event occur?</a:t>
            </a:r>
          </a:p>
          <a:p>
            <a:pPr marL="365760" marR="0" lvl="0" indent="-26416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</a:pPr>
            <a:r>
              <a:rPr lang="en-US" sz="2700" b="0" i="0" u="none" strike="noStrike" cap="none">
                <a:solidFill>
                  <a:srgbClr val="FF0000"/>
                </a:solidFill>
                <a:latin typeface="Rambla"/>
                <a:ea typeface="Rambla"/>
                <a:cs typeface="Rambla"/>
                <a:sym typeface="Rambla"/>
              </a:rPr>
              <a:t>Why</a:t>
            </a:r>
            <a:r>
              <a:rPr lang="en-US" sz="27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did this anger colonists? Why is this a cause for the Revolution?</a:t>
            </a:r>
          </a:p>
        </p:txBody>
      </p:sp>
      <p:sp>
        <p:nvSpPr>
          <p:cNvPr id="242" name="Shape 24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Rambla"/>
              <a:buNone/>
            </a:pPr>
            <a:r>
              <a:rPr lang="en-US" sz="4100" b="1" i="0" u="none" strike="noStrike" cap="non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rPr>
              <a:t>Proclamation of 1763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Rambla"/>
              <a:buNone/>
            </a:pPr>
            <a:r>
              <a:rPr lang="en-US" sz="4100" b="1" i="0" u="none" strike="noStrike" cap="non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rPr>
              <a:t>Ticket Out</a:t>
            </a:r>
          </a:p>
        </p:txBody>
      </p:sp>
      <p:sp>
        <p:nvSpPr>
          <p:cNvPr id="248" name="Shape 248"/>
          <p:cNvSpPr txBox="1"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65760" marR="0" lvl="0" indent="-26416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</a:pPr>
            <a:r>
              <a:rPr lang="en-US" sz="2700" b="1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You’ve learned about the French and Indian War</a:t>
            </a:r>
          </a:p>
          <a:p>
            <a:pPr marL="621792" marR="0" lvl="1" indent="-240791" algn="l" rtl="0"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Verdana"/>
              <a:buChar char="◦"/>
            </a:pPr>
            <a:r>
              <a:rPr lang="en-US" sz="2300" b="1" i="1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First domino </a:t>
            </a:r>
          </a:p>
          <a:p>
            <a:pPr marL="365760" marR="0" lvl="0" indent="-26416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</a:pPr>
            <a:r>
              <a:rPr lang="en-US" sz="2700" b="1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Today you’ve learned about the Proclamation of 1763</a:t>
            </a:r>
          </a:p>
          <a:p>
            <a:pPr marL="621792" marR="0" lvl="1" indent="-240791" algn="l" rtl="0"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Verdana"/>
              <a:buChar char="◦"/>
            </a:pPr>
            <a:r>
              <a:rPr lang="en-US" sz="2300" b="1" i="1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Second domino</a:t>
            </a:r>
          </a:p>
          <a:p>
            <a:pPr marL="365760" marR="0" lvl="0" indent="-26416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</a:pPr>
            <a:r>
              <a:rPr lang="en-US" sz="2700" b="1" i="0" u="none" strike="noStrike" cap="none">
                <a:solidFill>
                  <a:srgbClr val="FF0000"/>
                </a:solidFill>
                <a:latin typeface="Rambla"/>
                <a:ea typeface="Rambla"/>
                <a:cs typeface="Rambla"/>
                <a:sym typeface="Rambla"/>
              </a:rPr>
              <a:t>Ticket Out:</a:t>
            </a:r>
          </a:p>
          <a:p>
            <a:pPr marL="621792" marR="0" lvl="1" indent="-240791" algn="l" rtl="0">
              <a:spcBef>
                <a:spcPts val="324"/>
              </a:spcBef>
              <a:buClr>
                <a:schemeClr val="accent1"/>
              </a:buClr>
              <a:buSzPct val="100000"/>
              <a:buFont typeface="Verdana"/>
              <a:buChar char="◦"/>
            </a:pPr>
            <a:r>
              <a:rPr lang="en-US" sz="2300" b="1" i="0" u="none" strike="noStrike" cap="none">
                <a:solidFill>
                  <a:srgbClr val="FF0000"/>
                </a:solidFill>
                <a:latin typeface="Rambla"/>
                <a:ea typeface="Rambla"/>
                <a:cs typeface="Rambla"/>
                <a:sym typeface="Rambla"/>
              </a:rPr>
              <a:t>How did the ‘first domino’ lead to the knocking down of the ‘second domino?’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 txBox="1">
            <a:spLocks noGrp="1"/>
          </p:cNvSpPr>
          <p:nvPr>
            <p:ph type="body" idx="1"/>
          </p:nvPr>
        </p:nvSpPr>
        <p:spPr>
          <a:xfrm>
            <a:off x="457200" y="1481328"/>
            <a:ext cx="8229600" cy="4526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-US"/>
              <a:t>If you could </a:t>
            </a:r>
            <a:r>
              <a:rPr lang="en-US">
                <a:solidFill>
                  <a:srgbClr val="FF0000"/>
                </a:solidFill>
              </a:rPr>
              <a:t>voice your concern</a:t>
            </a:r>
            <a:r>
              <a:rPr lang="en-US"/>
              <a:t> for change about something here at Stuart, what would you say and how would you go about doing it?</a:t>
            </a:r>
          </a:p>
          <a:p>
            <a:pPr marL="0" lvl="0" indent="0" rtl="0">
              <a:spcBef>
                <a:spcPts val="0"/>
              </a:spcBef>
              <a:buNone/>
            </a:pPr>
            <a:endParaRPr/>
          </a:p>
          <a:p>
            <a:pPr marL="0" lvl="0" indent="0" rtl="0">
              <a:spcBef>
                <a:spcPts val="0"/>
              </a:spcBef>
              <a:buNone/>
            </a:pPr>
            <a:r>
              <a:rPr lang="en-US" b="1" u="sng"/>
              <a:t>Wed Agenda</a:t>
            </a:r>
          </a:p>
          <a:p>
            <a:pPr marL="457200" lvl="0" indent="-228600" rtl="0">
              <a:spcBef>
                <a:spcPts val="0"/>
              </a:spcBef>
              <a:buAutoNum type="arabicPeriod"/>
            </a:pPr>
            <a:r>
              <a:rPr lang="en-US"/>
              <a:t>Goal=Up through Townshend Acts at least!!</a:t>
            </a:r>
          </a:p>
          <a:p>
            <a:pPr marL="457200" lvl="0" indent="-228600" rtl="0">
              <a:spcBef>
                <a:spcPts val="0"/>
              </a:spcBef>
              <a:buAutoNum type="arabicPeriod"/>
            </a:pPr>
            <a:r>
              <a:rPr lang="en-US"/>
              <a:t>Partner Progress</a:t>
            </a:r>
          </a:p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255" name="Shape 25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Warm Up Wed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 txBox="1"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65760" marR="0" lvl="0" indent="-26416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</a:pPr>
            <a:r>
              <a:rPr lang="en-US" sz="27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Who was involved?</a:t>
            </a:r>
          </a:p>
          <a:p>
            <a:pPr marL="365760" marR="0" lvl="0" indent="-26416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</a:pPr>
            <a:r>
              <a:rPr lang="en-US" sz="27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What happened with this act?</a:t>
            </a:r>
          </a:p>
          <a:p>
            <a:pPr marL="365760" marR="0" lvl="0" indent="-26416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</a:pPr>
            <a:r>
              <a:rPr lang="en-US" sz="27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When did this happen?</a:t>
            </a:r>
          </a:p>
          <a:p>
            <a:pPr marL="365760" marR="0" lvl="0" indent="-26416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</a:pPr>
            <a:r>
              <a:rPr lang="en-US" sz="27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Where was this happening?</a:t>
            </a:r>
          </a:p>
          <a:p>
            <a:pPr marL="365760" marR="0" lvl="0" indent="-26416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</a:pPr>
            <a:r>
              <a:rPr lang="en-US" sz="27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Why is this a cause for the Revolution?</a:t>
            </a:r>
          </a:p>
          <a:p>
            <a:pPr marL="109728" marR="0" lvl="0" indent="-8128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2700" b="0" i="0" u="none" strike="noStrike" cap="non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marL="109728" marR="0" lvl="0" indent="-8128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2700" b="0" i="0" u="sng" strike="noStrike" cap="none">
              <a:solidFill>
                <a:srgbClr val="FF0000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261" name="Shape 26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Rambla"/>
              <a:buNone/>
            </a:pPr>
            <a:r>
              <a:rPr lang="en-US"/>
              <a:t> </a:t>
            </a:r>
            <a:r>
              <a:rPr lang="en-US" sz="4100" b="1" i="0" u="none" strike="noStrike" cap="non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rPr>
              <a:t>Stamp Act/Townshend Acts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Rambla"/>
              <a:buNone/>
            </a:pPr>
            <a:r>
              <a:rPr lang="en-US"/>
              <a:t>Thur</a:t>
            </a:r>
            <a:r>
              <a:rPr lang="en-US" sz="4100" b="1" i="0" u="none" strike="noStrike" cap="non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rPr>
              <a:t> Warm UP 9/29</a:t>
            </a:r>
          </a:p>
        </p:txBody>
      </p:sp>
      <p:sp>
        <p:nvSpPr>
          <p:cNvPr id="267" name="Shape 26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381999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65760" marR="0" lvl="0" indent="-26416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</a:pPr>
            <a:r>
              <a:rPr lang="en-US" b="1">
                <a:solidFill>
                  <a:srgbClr val="FF0000"/>
                </a:solidFill>
              </a:rPr>
              <a:t>Townshend Acts: Using these 3 words describe what happened with the Townshend Acts??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rgbClr val="0000FF"/>
                </a:solidFill>
              </a:rPr>
              <a:t>Tax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rgbClr val="0000FF"/>
                </a:solidFill>
              </a:rPr>
              <a:t>Boycott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rgbClr val="0000FF"/>
                </a:solidFill>
              </a:rPr>
              <a:t>Parliament </a:t>
            </a:r>
          </a:p>
          <a:p>
            <a:pPr marL="0" marR="0" lvl="0" indent="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2700" b="0" i="0" u="none" strike="noStrike" cap="non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 txBox="1"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65760" marR="0" lvl="0" indent="-26416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</a:pPr>
            <a:r>
              <a:rPr lang="en-US" sz="27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French/Indian War</a:t>
            </a:r>
            <a:r>
              <a:rPr lang="en-US"/>
              <a:t>: Monday</a:t>
            </a:r>
            <a:r>
              <a:rPr lang="en-US" sz="27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	</a:t>
            </a:r>
          </a:p>
          <a:p>
            <a:pPr marL="365760" marR="0" lvl="0" indent="-26416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</a:pPr>
            <a:r>
              <a:rPr lang="en-US" sz="27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Proclamation of 1763: Tuesday		</a:t>
            </a:r>
          </a:p>
          <a:p>
            <a:pPr marL="365760" marR="0" lvl="0" indent="-26416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</a:pPr>
            <a:r>
              <a:rPr lang="en-US" sz="27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Stamp Act	</a:t>
            </a:r>
            <a:r>
              <a:rPr lang="en-US"/>
              <a:t>: Tuesday</a:t>
            </a:r>
            <a:r>
              <a:rPr lang="en-US" sz="27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				</a:t>
            </a:r>
          </a:p>
          <a:p>
            <a:pPr marL="365760" marR="0" lvl="0" indent="-26416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</a:pPr>
            <a:r>
              <a:rPr lang="en-US" sz="27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Townshend Act: Wed</a:t>
            </a:r>
          </a:p>
          <a:p>
            <a:pPr marL="365760" marR="0" lvl="0" indent="-26416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</a:pPr>
            <a:r>
              <a:rPr lang="en-US" sz="27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Boston Massacre: Thu</a:t>
            </a:r>
            <a:r>
              <a:rPr lang="en-US"/>
              <a:t>r-Tue</a:t>
            </a:r>
            <a:r>
              <a:rPr lang="en-US" sz="27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i</a:t>
            </a:r>
          </a:p>
          <a:p>
            <a:pPr marL="365760" marR="0" lvl="0" indent="-26416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</a:pPr>
            <a:r>
              <a:rPr lang="en-US" sz="27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Tea Act:Wed</a:t>
            </a:r>
          </a:p>
          <a:p>
            <a:pPr marL="365760" marR="0" lvl="0" indent="-26416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</a:pPr>
            <a:r>
              <a:rPr lang="en-US" sz="27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Boston Tea Party: Thur/Fri</a:t>
            </a:r>
          </a:p>
          <a:p>
            <a:pPr marL="365760" marR="0" lvl="0" indent="-26416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</a:pPr>
            <a:r>
              <a:rPr lang="en-US" sz="27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Intolerable Acts:Mon Oct </a:t>
            </a:r>
            <a:r>
              <a:rPr lang="en-US"/>
              <a:t>10th</a:t>
            </a:r>
          </a:p>
          <a:p>
            <a:pPr marL="365760" marR="0" lvl="0" indent="-26416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</a:pPr>
            <a:r>
              <a:rPr lang="en-US" sz="27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Lexington/Concord: Tue Oct </a:t>
            </a:r>
            <a:r>
              <a:rPr lang="en-US"/>
              <a:t>11</a:t>
            </a:r>
            <a:r>
              <a:rPr lang="en-US" sz="27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th</a:t>
            </a:r>
          </a:p>
        </p:txBody>
      </p:sp>
      <p:sp>
        <p:nvSpPr>
          <p:cNvPr id="273" name="Shape 27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Rambla"/>
              <a:buNone/>
            </a:pPr>
            <a:r>
              <a:rPr lang="en-US" sz="3690" b="1" i="0" u="none" strike="noStrike" cap="non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rPr>
              <a:t>Causes of the American Revolution Dominos</a:t>
            </a:r>
          </a:p>
        </p:txBody>
      </p:sp>
      <p:pic>
        <p:nvPicPr>
          <p:cNvPr id="274" name="Shape 274" descr="C:\Users\jmogensen\AppData\Local\Microsoft\Windows\Temporary Internet Files\Content.IE5\PO7OF5L4\domino_2[1].png"/>
          <p:cNvPicPr preferRelativeResize="0"/>
          <p:nvPr/>
        </p:nvPicPr>
        <p:blipFill/>
        <p:spPr>
          <a:xfrm>
            <a:off x="4495800" y="2667000"/>
            <a:ext cx="1792227" cy="1307595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Shape 280"/>
          <p:cNvSpPr txBox="1">
            <a:spLocks noGrp="1"/>
          </p:cNvSpPr>
          <p:nvPr>
            <p:ph type="body" idx="1"/>
          </p:nvPr>
        </p:nvSpPr>
        <p:spPr>
          <a:xfrm>
            <a:off x="457200" y="1481328"/>
            <a:ext cx="8229600" cy="4526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-US"/>
              <a:t>Read the section.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-US"/>
              <a:t>Describe the 5 W’s in the Domino.</a:t>
            </a:r>
          </a:p>
          <a:p>
            <a:pPr marL="457200" lvl="0" indent="-228600">
              <a:spcBef>
                <a:spcPts val="0"/>
              </a:spcBef>
            </a:pPr>
            <a:r>
              <a:rPr lang="en-US"/>
              <a:t>Write a SHORT summary of the event.</a:t>
            </a:r>
          </a:p>
        </p:txBody>
      </p:sp>
      <p:sp>
        <p:nvSpPr>
          <p:cNvPr id="281" name="Shape 28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Domino Requirements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Shape 287"/>
          <p:cNvSpPr txBox="1">
            <a:spLocks noGrp="1"/>
          </p:cNvSpPr>
          <p:nvPr>
            <p:ph type="body" idx="1"/>
          </p:nvPr>
        </p:nvSpPr>
        <p:spPr>
          <a:xfrm>
            <a:off x="457200" y="1481328"/>
            <a:ext cx="8229600" cy="4526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-US"/>
              <a:t>New Activities Pages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-US"/>
              <a:t>DBQ: </a:t>
            </a:r>
            <a:r>
              <a:rPr lang="en-US" sz="2497" u="sng">
                <a:solidFill>
                  <a:srgbClr val="FF0000"/>
                </a:solidFill>
              </a:rPr>
              <a:t>Was the Boston Massacre  a defenseless killing or an act of self-defense??</a:t>
            </a:r>
          </a:p>
          <a:p>
            <a:pPr marL="457200" lvl="0" indent="-387191" rtl="0">
              <a:spcBef>
                <a:spcPts val="0"/>
              </a:spcBef>
              <a:buClr>
                <a:srgbClr val="000000"/>
              </a:buClr>
              <a:buSzPct val="99900"/>
            </a:pPr>
            <a:r>
              <a:rPr lang="en-US" sz="2497">
                <a:solidFill>
                  <a:srgbClr val="000000"/>
                </a:solidFill>
              </a:rPr>
              <a:t>Write this at the top of your page and highlight!!</a:t>
            </a:r>
          </a:p>
          <a:p>
            <a:pPr marL="0" lvl="0" indent="0" rtl="0">
              <a:spcBef>
                <a:spcPts val="0"/>
              </a:spcBef>
              <a:buNone/>
            </a:pPr>
            <a:r>
              <a:rPr lang="en-US" sz="2497" b="1" u="sng">
                <a:solidFill>
                  <a:srgbClr val="000000"/>
                </a:solidFill>
              </a:rPr>
              <a:t>The Boston Massacre Process</a:t>
            </a:r>
          </a:p>
          <a:p>
            <a:pPr marL="457200" lvl="0" indent="-387191" rtl="0">
              <a:spcBef>
                <a:spcPts val="0"/>
              </a:spcBef>
              <a:buClr>
                <a:srgbClr val="000000"/>
              </a:buClr>
              <a:buSzPct val="99900"/>
              <a:buAutoNum type="arabicPeriod"/>
            </a:pPr>
            <a:r>
              <a:rPr lang="en-US" sz="2497"/>
              <a:t>Video #1 Overview of Event. Notes</a:t>
            </a:r>
          </a:p>
          <a:p>
            <a:pPr marL="457200" lvl="0" indent="-387191" rtl="0">
              <a:spcBef>
                <a:spcPts val="0"/>
              </a:spcBef>
              <a:buClr>
                <a:srgbClr val="000000"/>
              </a:buClr>
              <a:buSzPct val="99900"/>
              <a:buAutoNum type="arabicPeriod"/>
            </a:pPr>
            <a:r>
              <a:rPr lang="en-US" sz="2497">
                <a:solidFill>
                  <a:srgbClr val="000000"/>
                </a:solidFill>
              </a:rPr>
              <a:t>Background of the Boston Massacre-Talk and Share. Lineup and 5 W’s (Skip the Summary)</a:t>
            </a:r>
          </a:p>
          <a:p>
            <a:pPr marL="457200" lvl="0" indent="-387191" rtl="0">
              <a:spcBef>
                <a:spcPts val="0"/>
              </a:spcBef>
              <a:buClr>
                <a:srgbClr val="000000"/>
              </a:buClr>
              <a:buSzPct val="99900"/>
              <a:buAutoNum type="arabicPeriod"/>
            </a:pPr>
            <a:r>
              <a:rPr lang="en-US" sz="2497">
                <a:solidFill>
                  <a:srgbClr val="000000"/>
                </a:solidFill>
              </a:rPr>
              <a:t>Document Analysis</a:t>
            </a:r>
          </a:p>
          <a:p>
            <a:pPr marL="457200" lvl="0" indent="-387191" rtl="0">
              <a:spcBef>
                <a:spcPts val="0"/>
              </a:spcBef>
              <a:buClr>
                <a:srgbClr val="000000"/>
              </a:buClr>
              <a:buSzPct val="99900"/>
              <a:buAutoNum type="arabicPeriod"/>
            </a:pPr>
            <a:r>
              <a:rPr lang="en-US" sz="2497">
                <a:solidFill>
                  <a:srgbClr val="000000"/>
                </a:solidFill>
              </a:rPr>
              <a:t>Video #2 British Perspective</a:t>
            </a:r>
          </a:p>
          <a:p>
            <a:pPr marL="457200" lvl="0" indent="-387191" rtl="0">
              <a:spcBef>
                <a:spcPts val="0"/>
              </a:spcBef>
              <a:buClr>
                <a:srgbClr val="000000"/>
              </a:buClr>
              <a:buSzPct val="99900"/>
              <a:buAutoNum type="arabicPeriod"/>
            </a:pPr>
            <a:r>
              <a:rPr lang="en-US" sz="2497">
                <a:solidFill>
                  <a:srgbClr val="000000"/>
                </a:solidFill>
              </a:rPr>
              <a:t>CER-Graphic Organizer </a:t>
            </a:r>
          </a:p>
          <a:p>
            <a:pPr marL="457200" lvl="0" indent="-387191">
              <a:spcBef>
                <a:spcPts val="0"/>
              </a:spcBef>
              <a:buClr>
                <a:srgbClr val="000000"/>
              </a:buClr>
              <a:buSzPct val="99900"/>
              <a:buAutoNum type="arabicPeriod"/>
            </a:pPr>
            <a:r>
              <a:rPr lang="en-US" sz="2497">
                <a:solidFill>
                  <a:srgbClr val="000000"/>
                </a:solidFill>
              </a:rPr>
              <a:t>Final Draft of BM Paper</a:t>
            </a:r>
          </a:p>
        </p:txBody>
      </p:sp>
      <p:sp>
        <p:nvSpPr>
          <p:cNvPr id="288" name="Shape 28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Boston Massacre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Shape 294"/>
          <p:cNvSpPr txBox="1">
            <a:spLocks noGrp="1"/>
          </p:cNvSpPr>
          <p:nvPr>
            <p:ph type="body" idx="1"/>
          </p:nvPr>
        </p:nvSpPr>
        <p:spPr>
          <a:xfrm>
            <a:off x="457200" y="1481328"/>
            <a:ext cx="8229600" cy="4526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95" name="Shape 29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296" name="Shape 29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4470" y="0"/>
            <a:ext cx="8875057" cy="68579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Shape 30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Rambla"/>
              <a:buNone/>
            </a:pPr>
            <a:r>
              <a:rPr lang="en-US" sz="3200"/>
              <a:t>Boston Massacre: Paul Revere Painting</a:t>
            </a:r>
          </a:p>
        </p:txBody>
      </p:sp>
      <p:sp>
        <p:nvSpPr>
          <p:cNvPr id="302" name="Shape 302"/>
          <p:cNvSpPr txBox="1">
            <a:spLocks noGrp="1"/>
          </p:cNvSpPr>
          <p:nvPr>
            <p:ph type="body" idx="1"/>
          </p:nvPr>
        </p:nvSpPr>
        <p:spPr>
          <a:xfrm>
            <a:off x="457200" y="1481328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2700" b="1" i="0" u="none" strike="noStrike" cap="none">
              <a:solidFill>
                <a:srgbClr val="FF0000"/>
              </a:solidFill>
              <a:latin typeface="Rambla"/>
              <a:ea typeface="Rambla"/>
              <a:cs typeface="Rambla"/>
              <a:sym typeface="Rambla"/>
            </a:endParaRPr>
          </a:p>
          <a:p>
            <a:pPr marL="0" marR="0" lvl="0" indent="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US" sz="2700" b="1" i="0" u="none" strike="noStrike" cap="none">
                <a:solidFill>
                  <a:srgbClr val="FF0000"/>
                </a:solidFill>
                <a:latin typeface="Rambla"/>
                <a:ea typeface="Rambla"/>
                <a:cs typeface="Rambla"/>
                <a:sym typeface="Rambla"/>
              </a:rPr>
              <a:t>Observe:(3)</a:t>
            </a:r>
          </a:p>
          <a:p>
            <a:pPr marL="365760" marR="0" lvl="0" indent="-26416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</a:pPr>
            <a:r>
              <a:rPr lang="en-US" sz="27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What do you notice in the painting?</a:t>
            </a:r>
          </a:p>
          <a:p>
            <a:pPr marL="0" marR="0" lvl="0" indent="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US" sz="2700" b="1" i="0" u="none" strike="noStrike" cap="none">
                <a:solidFill>
                  <a:srgbClr val="FF0000"/>
                </a:solidFill>
                <a:latin typeface="Rambla"/>
                <a:ea typeface="Rambla"/>
                <a:cs typeface="Rambla"/>
                <a:sym typeface="Rambla"/>
              </a:rPr>
              <a:t>Reflect:(2)</a:t>
            </a:r>
          </a:p>
          <a:p>
            <a:pPr marL="365760" marR="0" lvl="0" indent="-26416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</a:pPr>
            <a:r>
              <a:rPr lang="en-US" sz="27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What can you infer from the painting and background info?</a:t>
            </a:r>
          </a:p>
          <a:p>
            <a:pPr marL="0" marR="0" lvl="0" indent="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US" sz="2700" b="1" i="0" u="none" strike="noStrike" cap="none">
                <a:solidFill>
                  <a:srgbClr val="FF0000"/>
                </a:solidFill>
                <a:latin typeface="Rambla"/>
                <a:ea typeface="Rambla"/>
                <a:cs typeface="Rambla"/>
                <a:sym typeface="Rambla"/>
              </a:rPr>
              <a:t>Question:(1)</a:t>
            </a:r>
          </a:p>
          <a:p>
            <a:pPr marL="365760" marR="0" lvl="0" indent="-26416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</a:pPr>
            <a:r>
              <a:rPr lang="en-US" sz="27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What do you wonder?</a:t>
            </a:r>
          </a:p>
          <a:p>
            <a:pPr marL="365760" marR="0" lvl="0" indent="-26416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None/>
            </a:pPr>
            <a:endParaRPr sz="2700" b="0" i="0" u="none" strike="noStrike" cap="non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8" name="Shape 138"/>
          <p:cNvGraphicFramePr/>
          <p:nvPr/>
        </p:nvGraphicFramePr>
        <p:xfrm>
          <a:off x="457200" y="1481137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{5E3DA579-8685-4E96-A3A8-93543150B782}</a:tableStyleId>
              </a:tblPr>
              <a:tblGrid>
                <a:gridCol w="2378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15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352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u="none" strike="noStrike" cap="none"/>
                        <a:t>Know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Want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None/>
                      </a:pPr>
                      <a:r>
                        <a:rPr lang="en-US" sz="1800"/>
                        <a:t>Questions</a:t>
                      </a: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96225">
                <a:tc>
                  <a:txBody>
                    <a:bodyPr/>
                    <a:lstStyle/>
                    <a:p>
                      <a:pPr marL="457200" marR="0" lvl="0" indent="-342900" algn="l" rtl="0">
                        <a:spcBef>
                          <a:spcPts val="0"/>
                        </a:spcBef>
                        <a:buSzPct val="100000"/>
                        <a:buChar char="●"/>
                      </a:pPr>
                      <a:r>
                        <a:rPr lang="en-US" sz="1800"/>
                        <a:t>What do I know about why the colonists went to war against the British?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457200" marR="0" lvl="0" indent="-342900" algn="l" rtl="0">
                        <a:spcBef>
                          <a:spcPts val="0"/>
                        </a:spcBef>
                        <a:buSzPct val="100000"/>
                        <a:buChar char="●"/>
                      </a:pPr>
                      <a:r>
                        <a:rPr lang="en-US" sz="1800">
                          <a:solidFill>
                            <a:srgbClr val="FF0000"/>
                          </a:solidFill>
                        </a:rPr>
                        <a:t>Preview Ch 5 </a:t>
                      </a:r>
                      <a:r>
                        <a:rPr lang="en-US" sz="1800"/>
                        <a:t>(pgs 63-76) Skim the pictures and captions.</a:t>
                      </a:r>
                    </a:p>
                    <a:p>
                      <a:pPr marL="457200" marR="0" lvl="0" indent="-342900" algn="l" rtl="0">
                        <a:spcBef>
                          <a:spcPts val="0"/>
                        </a:spcBef>
                        <a:buSzPct val="100000"/>
                        <a:buChar char="●"/>
                      </a:pPr>
                      <a:r>
                        <a:rPr lang="en-US" sz="1800"/>
                        <a:t>What 1 picture stands out? What do you notice? What do you wonder?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457200" marR="0" lvl="0" indent="-342900" algn="l" rtl="0">
                        <a:spcBef>
                          <a:spcPts val="0"/>
                        </a:spcBef>
                        <a:buSzPct val="100000"/>
                        <a:buChar char="●"/>
                      </a:pPr>
                      <a:r>
                        <a:rPr lang="en-US" sz="1800"/>
                        <a:t>After you have previewed this chapter. what 1 or 2 questions come to mind about the </a:t>
                      </a:r>
                      <a:r>
                        <a:rPr lang="en-US" sz="1800" u="sng">
                          <a:solidFill>
                            <a:srgbClr val="FF0000"/>
                          </a:solidFill>
                        </a:rPr>
                        <a:t>Causes of the American Revolution?</a:t>
                      </a: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39" name="Shape 13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Rambla"/>
              <a:buNone/>
            </a:pPr>
            <a:r>
              <a:rPr lang="en-US" sz="3690" b="1" i="0" u="none" strike="noStrike" cap="non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rPr>
              <a:t>Causes of the American Revolution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Shape 308"/>
          <p:cNvSpPr txBox="1">
            <a:spLocks noGrp="1"/>
          </p:cNvSpPr>
          <p:nvPr>
            <p:ph type="body" idx="1"/>
          </p:nvPr>
        </p:nvSpPr>
        <p:spPr>
          <a:xfrm>
            <a:off x="457200" y="1481328"/>
            <a:ext cx="8229600" cy="4526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Video Clip</a:t>
            </a:r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r>
              <a:rPr lang="en-US"/>
              <a:t>What to watch/listen for:</a:t>
            </a:r>
          </a:p>
          <a:p>
            <a:pPr marL="457200" lvl="0" indent="-228600" rtl="0">
              <a:spcBef>
                <a:spcPts val="0"/>
              </a:spcBef>
              <a:buAutoNum type="arabicPeriod"/>
            </a:pPr>
            <a:r>
              <a:rPr lang="en-US"/>
              <a:t>Why is this event considered a controversy?</a:t>
            </a:r>
          </a:p>
          <a:p>
            <a:pPr marL="457200" lvl="0" indent="-228600">
              <a:spcBef>
                <a:spcPts val="0"/>
              </a:spcBef>
              <a:buAutoNum type="arabicPeriod"/>
            </a:pPr>
            <a:r>
              <a:rPr lang="en-US"/>
              <a:t>Listen for the 5W’s</a:t>
            </a:r>
          </a:p>
        </p:txBody>
      </p:sp>
      <p:sp>
        <p:nvSpPr>
          <p:cNvPr id="309" name="Shape 30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Boston Massacre Video: Mr. Mills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Shape 315"/>
          <p:cNvSpPr txBox="1">
            <a:spLocks noGrp="1"/>
          </p:cNvSpPr>
          <p:nvPr>
            <p:ph type="body" idx="1"/>
          </p:nvPr>
        </p:nvSpPr>
        <p:spPr>
          <a:xfrm>
            <a:off x="457200" y="1481328"/>
            <a:ext cx="8229600" cy="4526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Plus/Delta on a color sticky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-US"/>
              <a:t>Different color for different class</a:t>
            </a:r>
          </a:p>
          <a:p>
            <a:pPr marL="457200" lvl="0" indent="-228600" rtl="0">
              <a:spcBef>
                <a:spcPts val="0"/>
              </a:spcBef>
              <a:buClr>
                <a:srgbClr val="FF0000"/>
              </a:buClr>
            </a:pPr>
            <a:r>
              <a:rPr lang="en-US">
                <a:solidFill>
                  <a:srgbClr val="FF0000"/>
                </a:solidFill>
              </a:rPr>
              <a:t>Plus: What is working well in Social Studies??</a:t>
            </a:r>
          </a:p>
          <a:p>
            <a:pPr marL="457200" lvl="0" indent="-228600">
              <a:spcBef>
                <a:spcPts val="0"/>
              </a:spcBef>
              <a:buClr>
                <a:srgbClr val="0000FF"/>
              </a:buClr>
            </a:pPr>
            <a:r>
              <a:rPr lang="en-US">
                <a:solidFill>
                  <a:srgbClr val="0000FF"/>
                </a:solidFill>
              </a:rPr>
              <a:t>Delta: What could we “tweak”/”improve”/maybe change or modify??</a:t>
            </a:r>
          </a:p>
        </p:txBody>
      </p:sp>
      <p:sp>
        <p:nvSpPr>
          <p:cNvPr id="316" name="Shape 31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Fri Warm Up 9/30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Shape 321"/>
          <p:cNvSpPr txBox="1"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US" sz="2497" b="1" u="sng"/>
              <a:t>DBQ</a:t>
            </a:r>
            <a:r>
              <a:rPr lang="en-US" sz="2497" b="1" i="0" u="sng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: </a:t>
            </a:r>
            <a:r>
              <a:rPr lang="en-US" sz="2497" b="0" i="0" u="none" strike="noStrike" cap="none">
                <a:solidFill>
                  <a:srgbClr val="FF0000"/>
                </a:solidFill>
                <a:latin typeface="Rambla"/>
                <a:ea typeface="Rambla"/>
                <a:cs typeface="Rambla"/>
                <a:sym typeface="Rambla"/>
              </a:rPr>
              <a:t>Was this a defenseless killing or an act of self-defense??</a:t>
            </a:r>
          </a:p>
          <a:p>
            <a:pPr marL="624078" marR="0" lvl="0" indent="-522478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7918"/>
              <a:buFont typeface="Noto Sans Symbols"/>
              <a:buAutoNum type="arabicPeriod"/>
            </a:pPr>
            <a:r>
              <a:rPr lang="en-US" sz="2497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Break your group of 4 into (2 and 2)</a:t>
            </a:r>
          </a:p>
          <a:p>
            <a:pPr marL="624078" marR="0" lvl="0" indent="-522478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7918"/>
              <a:buFont typeface="Noto Sans Symbols"/>
              <a:buAutoNum type="arabicPeriod"/>
            </a:pPr>
            <a:r>
              <a:rPr lang="en-US" sz="2497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Choose 3 Primary Sources to focus on this hour. (</a:t>
            </a:r>
            <a:r>
              <a:rPr lang="en-US" sz="2497" b="0" i="0" u="none" strike="noStrike" cap="none">
                <a:solidFill>
                  <a:srgbClr val="002060"/>
                </a:solidFill>
                <a:latin typeface="Rambla"/>
                <a:ea typeface="Rambla"/>
                <a:cs typeface="Rambla"/>
                <a:sym typeface="Rambla"/>
              </a:rPr>
              <a:t>Patriot</a:t>
            </a:r>
            <a:r>
              <a:rPr lang="en-US" sz="2497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and </a:t>
            </a:r>
            <a:r>
              <a:rPr lang="en-US" sz="2497" b="0" i="0" u="none" strike="noStrike" cap="none">
                <a:solidFill>
                  <a:srgbClr val="FF0000"/>
                </a:solidFill>
                <a:latin typeface="Rambla"/>
                <a:ea typeface="Rambla"/>
                <a:cs typeface="Rambla"/>
                <a:sym typeface="Rambla"/>
              </a:rPr>
              <a:t>British</a:t>
            </a:r>
            <a:r>
              <a:rPr lang="en-US" sz="2497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)</a:t>
            </a:r>
          </a:p>
          <a:p>
            <a:pPr marL="624078" marR="0" lvl="0" indent="-573248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99900"/>
              <a:buFont typeface="Noto Sans Symbols"/>
              <a:buAutoNum type="arabicPeriod"/>
            </a:pPr>
            <a:r>
              <a:rPr lang="en-US" sz="2497"/>
              <a:t>Don’t do #7</a:t>
            </a:r>
          </a:p>
          <a:p>
            <a:pPr marL="624078" marR="0" lvl="0" indent="-522478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7918"/>
              <a:buFont typeface="Noto Sans Symbols"/>
              <a:buAutoNum type="arabicPeriod"/>
            </a:pPr>
            <a:r>
              <a:rPr lang="en-US" sz="2497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Label in spiral, Primary Source </a:t>
            </a:r>
            <a:r>
              <a:rPr lang="en-US" sz="2497" b="0" i="0" u="none" strike="noStrike" cap="none">
                <a:solidFill>
                  <a:srgbClr val="FF0000"/>
                </a:solidFill>
                <a:latin typeface="Rambla"/>
                <a:ea typeface="Rambla"/>
                <a:cs typeface="Rambla"/>
                <a:sym typeface="Rambla"/>
              </a:rPr>
              <a:t>#___(Viewpoint) (Patriot, Loyalist, British??)</a:t>
            </a:r>
          </a:p>
          <a:p>
            <a:pPr marL="624078" marR="0" lvl="0" indent="-522478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7918"/>
              <a:buFont typeface="Noto Sans Symbols"/>
              <a:buAutoNum type="arabicPeriod"/>
            </a:pPr>
            <a:r>
              <a:rPr lang="en-US" sz="2497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Answer the questions in complete sentences.</a:t>
            </a:r>
          </a:p>
          <a:p>
            <a:pPr marL="624078" marR="0" lvl="0" indent="-522478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7918"/>
              <a:buFont typeface="Noto Sans Symbols"/>
              <a:buNone/>
            </a:pPr>
            <a:endParaRPr sz="2497" b="0" i="0" u="none" strike="noStrike" cap="non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322" name="Shape 322"/>
          <p:cNvSpPr txBox="1">
            <a:spLocks noGrp="1"/>
          </p:cNvSpPr>
          <p:nvPr>
            <p:ph type="title"/>
          </p:nvPr>
        </p:nvSpPr>
        <p:spPr>
          <a:xfrm>
            <a:off x="457200" y="41451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Rambla"/>
              <a:buNone/>
            </a:pPr>
            <a:r>
              <a:rPr lang="en-US"/>
              <a:t>Friday</a:t>
            </a:r>
            <a:r>
              <a:rPr lang="en-US" sz="4100" b="1" i="0" u="none" strike="noStrike" cap="non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rPr>
              <a:t> Overview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3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3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3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Shape 327"/>
          <p:cNvSpPr txBox="1"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65760" marR="0" lvl="0" indent="-26416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</a:pPr>
            <a:r>
              <a:rPr lang="en-US" sz="2700" b="1" i="0" u="sng" strike="noStrike" cap="none">
                <a:solidFill>
                  <a:srgbClr val="002060"/>
                </a:solidFill>
                <a:latin typeface="Rambla"/>
                <a:ea typeface="Rambla"/>
                <a:cs typeface="Rambla"/>
                <a:sym typeface="Rambla"/>
              </a:rPr>
              <a:t>Question: </a:t>
            </a:r>
            <a:r>
              <a:rPr lang="en-US" sz="2700" b="1" i="0" u="none" strike="noStrike" cap="none">
                <a:solidFill>
                  <a:srgbClr val="002060"/>
                </a:solidFill>
                <a:latin typeface="Rambla"/>
                <a:ea typeface="Rambla"/>
                <a:cs typeface="Rambla"/>
                <a:sym typeface="Rambla"/>
              </a:rPr>
              <a:t>Describe a situation/circumstance/event in your life you feel was unfai</a:t>
            </a:r>
            <a:r>
              <a:rPr lang="en-US" b="1">
                <a:solidFill>
                  <a:srgbClr val="002060"/>
                </a:solidFill>
              </a:rPr>
              <a:t>r.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002060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002060"/>
              </a:solidFill>
            </a:endParaRPr>
          </a:p>
          <a:p>
            <a: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</a:pPr>
            <a:r>
              <a:rPr lang="en-US" b="1" u="sng">
                <a:solidFill>
                  <a:srgbClr val="002060"/>
                </a:solidFill>
              </a:rPr>
              <a:t>Brochures: Fill out effort section</a:t>
            </a:r>
          </a:p>
          <a:p>
            <a: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</a:pPr>
            <a:r>
              <a:rPr lang="en-US" b="1" u="sng">
                <a:solidFill>
                  <a:srgbClr val="002060"/>
                </a:solidFill>
              </a:rPr>
              <a:t>Late Work/Forgot to turn it in:</a:t>
            </a:r>
            <a:r>
              <a:rPr lang="en-US" b="1">
                <a:solidFill>
                  <a:srgbClr val="002060"/>
                </a:solidFill>
              </a:rPr>
              <a:t> You’ve had a month and I have been lenient with some of you with practice assignments and assessments. No More...It’s not preparing you for high school!!</a:t>
            </a:r>
          </a:p>
          <a:p>
            <a: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</a:pPr>
            <a:r>
              <a:rPr lang="en-US" b="1">
                <a:solidFill>
                  <a:srgbClr val="002060"/>
                </a:solidFill>
              </a:rPr>
              <a:t>Gum in the Room! Beware!!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002060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002060"/>
              </a:solidFill>
            </a:endParaRPr>
          </a:p>
          <a:p>
            <a:pPr marL="365760" marR="0" lvl="0" indent="-26416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None/>
            </a:pPr>
            <a:endParaRPr sz="2700" b="0" i="0" u="none" strike="noStrike" cap="non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328" name="Shape 32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Rambla"/>
              <a:buNone/>
            </a:pPr>
            <a:r>
              <a:rPr lang="en-US"/>
              <a:t>Mon </a:t>
            </a:r>
            <a:r>
              <a:rPr lang="en-US" sz="4100" b="1" i="0" u="none" strike="noStrike" cap="non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rPr>
              <a:t>Warm Up 10/3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3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3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3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3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3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3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3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3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3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3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Shape 334"/>
          <p:cNvSpPr txBox="1">
            <a:spLocks noGrp="1"/>
          </p:cNvSpPr>
          <p:nvPr>
            <p:ph type="body" idx="1"/>
          </p:nvPr>
        </p:nvSpPr>
        <p:spPr>
          <a:xfrm>
            <a:off x="457200" y="1481328"/>
            <a:ext cx="8229600" cy="4526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b="1" u="sng"/>
              <a:t>Monday</a:t>
            </a:r>
            <a:r>
              <a:rPr lang="en-US"/>
              <a:t>: Group Work. Primary Source documents on Boston Massacre</a:t>
            </a:r>
          </a:p>
          <a:p>
            <a:pPr lvl="0">
              <a:spcBef>
                <a:spcPts val="0"/>
              </a:spcBef>
              <a:buNone/>
            </a:pPr>
            <a:r>
              <a:rPr lang="en-US" b="1" u="sng"/>
              <a:t>Tuesday</a:t>
            </a:r>
            <a:r>
              <a:rPr lang="en-US"/>
              <a:t>: CER Graphic Organizer Boston Massacre</a:t>
            </a:r>
          </a:p>
          <a:p>
            <a:pPr lvl="0">
              <a:spcBef>
                <a:spcPts val="0"/>
              </a:spcBef>
              <a:buNone/>
            </a:pPr>
            <a:r>
              <a:rPr lang="en-US" b="1" u="sng"/>
              <a:t>Wednesday:</a:t>
            </a:r>
            <a:r>
              <a:rPr lang="en-US"/>
              <a:t> Work Day on Domino Timeline (#5 Boston Massacre, #6 Tea Act, #7 Boston Tea Party</a:t>
            </a:r>
          </a:p>
          <a:p>
            <a:pPr lvl="0">
              <a:spcBef>
                <a:spcPts val="0"/>
              </a:spcBef>
              <a:buNone/>
            </a:pPr>
            <a:r>
              <a:rPr lang="en-US" b="1" u="sng"/>
              <a:t>Thursday</a:t>
            </a:r>
            <a:r>
              <a:rPr lang="en-US"/>
              <a:t>: SUB (Work on Boston Massacre Paper and Timelines)</a:t>
            </a:r>
          </a:p>
          <a:p>
            <a:pPr lvl="0">
              <a:spcBef>
                <a:spcPts val="0"/>
              </a:spcBef>
              <a:buNone/>
            </a:pPr>
            <a:r>
              <a:rPr lang="en-US" b="1" u="sng"/>
              <a:t>Friday</a:t>
            </a:r>
            <a:r>
              <a:rPr lang="en-US"/>
              <a:t>: Boston Massacre Mini-Debate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35" name="Shape 33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Weekly Outlook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Shape 340"/>
          <p:cNvSpPr txBox="1"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109728" marR="0" lvl="0" indent="-812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2100" b="0" i="0" u="sng" strike="noStrike" cap="none">
              <a:solidFill>
                <a:srgbClr val="FF0000"/>
              </a:solidFill>
              <a:latin typeface="Rambla"/>
              <a:ea typeface="Rambla"/>
              <a:cs typeface="Rambla"/>
              <a:sym typeface="Rambla"/>
            </a:endParaRPr>
          </a:p>
          <a:p>
            <a:pPr marL="109728" marR="0" lvl="0" indent="-812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US" sz="2600" u="sng"/>
              <a:t>Agenda: Only day left to finish the documents </a:t>
            </a:r>
          </a:p>
          <a:p>
            <a:pPr marL="452628" marR="0" lvl="0" indent="-35102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AutoNum type="arabicPeriod"/>
            </a:pPr>
            <a:r>
              <a:rPr lang="en-US" sz="2600" b="0" i="0" u="sng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Finish your primary source documents and questions with your partner..(</a:t>
            </a:r>
            <a:r>
              <a:rPr lang="en-US" sz="2600" u="sng"/>
              <a:t>30-40</a:t>
            </a:r>
            <a:r>
              <a:rPr lang="en-US" sz="2600" b="0" i="0" u="sng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min)</a:t>
            </a:r>
          </a:p>
          <a:p>
            <a:pPr marL="452628" marR="0" lvl="0" indent="-40386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AutoNum type="arabicPeriod"/>
            </a:pPr>
            <a:r>
              <a:rPr lang="en-US" sz="2600" u="sng"/>
              <a:t>Your evidence for the essay comes from these documents!!</a:t>
            </a:r>
          </a:p>
          <a:p>
            <a:pPr marL="109728" marR="0" lvl="0" indent="-812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US" sz="2400" b="0" i="0" u="none" strike="noStrike" cap="none">
                <a:solidFill>
                  <a:srgbClr val="FF0000"/>
                </a:solidFill>
                <a:latin typeface="Rambla"/>
                <a:ea typeface="Rambla"/>
                <a:cs typeface="Rambla"/>
                <a:sym typeface="Rambla"/>
              </a:rPr>
              <a:t>		Essential question: “Was this a defenseless killing or an act of self-defense?”</a:t>
            </a:r>
          </a:p>
          <a:p>
            <a:pPr marL="109728" marR="0" lvl="0" indent="-812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2600" b="0" i="0" u="sng" strike="noStrike" cap="non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marL="109728" marR="0" lvl="0" indent="-812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US" sz="26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Domino Timelines</a:t>
            </a:r>
            <a:r>
              <a:rPr lang="en-US" sz="2600"/>
              <a:t> if you finish early!</a:t>
            </a:r>
          </a:p>
          <a:p>
            <a:pPr marL="109728" marR="0" lvl="0" indent="-812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2600" b="0" i="0" u="sng" strike="noStrike" cap="none">
              <a:solidFill>
                <a:srgbClr val="FF0000"/>
              </a:solidFill>
              <a:latin typeface="Rambla"/>
              <a:ea typeface="Rambla"/>
              <a:cs typeface="Rambla"/>
              <a:sym typeface="Rambla"/>
            </a:endParaRPr>
          </a:p>
          <a:p>
            <a:pPr marL="109728" marR="0" lvl="0" indent="-812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2600" b="0" i="0" u="sng" strike="noStrike" cap="none">
              <a:solidFill>
                <a:srgbClr val="FF0000"/>
              </a:solidFill>
              <a:latin typeface="Rambla"/>
              <a:ea typeface="Rambla"/>
              <a:cs typeface="Rambla"/>
              <a:sym typeface="Rambla"/>
            </a:endParaRPr>
          </a:p>
          <a:p>
            <a:pPr marL="109728" marR="0" lvl="0" indent="-812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1800" b="0" i="0" u="sng" strike="noStrike" cap="none">
              <a:solidFill>
                <a:srgbClr val="FF0000"/>
              </a:solidFill>
              <a:latin typeface="Rambla"/>
              <a:ea typeface="Rambla"/>
              <a:cs typeface="Rambla"/>
              <a:sym typeface="Rambla"/>
            </a:endParaRPr>
          </a:p>
          <a:p>
            <a:pPr marL="365760" marR="0" lvl="0" indent="-26416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None/>
            </a:pPr>
            <a:endParaRPr sz="2700" b="0" i="0" u="none" strike="noStrike" cap="none">
              <a:solidFill>
                <a:srgbClr val="FF0000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341" name="Shape 34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Rambla"/>
              <a:buNone/>
            </a:pPr>
            <a:r>
              <a:rPr lang="en-US"/>
              <a:t>Monday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Shape 34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Rambla"/>
              <a:buNone/>
            </a:pPr>
            <a:r>
              <a:rPr lang="en-US" sz="3690"/>
              <a:t>Tuesday Warm Up-Take a picture of these questions with your phone.</a:t>
            </a:r>
          </a:p>
        </p:txBody>
      </p:sp>
      <p:sp>
        <p:nvSpPr>
          <p:cNvPr id="347" name="Shape 347"/>
          <p:cNvSpPr txBox="1"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0" lvl="0" indent="0" rtl="0">
              <a:spcBef>
                <a:spcPts val="0"/>
              </a:spcBef>
              <a:buNone/>
            </a:pPr>
            <a:r>
              <a:rPr lang="en-US" sz="3690" b="1">
                <a:solidFill>
                  <a:schemeClr val="dk2"/>
                </a:solidFill>
              </a:rPr>
              <a:t>A British view of Bostonian rebellion</a:t>
            </a:r>
          </a:p>
          <a:p>
            <a:pPr marL="0" lvl="0" indent="0" rtl="0">
              <a:spcBef>
                <a:spcPts val="0"/>
              </a:spcBef>
              <a:buClr>
                <a:schemeClr val="dk2"/>
              </a:buClr>
              <a:buSzPct val="25000"/>
              <a:buFont typeface="Rambla"/>
              <a:buNone/>
            </a:pPr>
            <a:endParaRPr sz="3690" b="1">
              <a:solidFill>
                <a:schemeClr val="dk2"/>
              </a:solidFill>
            </a:endParaRPr>
          </a:p>
          <a:p>
            <a:pPr marL="514350" marR="0" lvl="0" indent="-5143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AutoNum type="arabicPeriod"/>
            </a:pPr>
            <a:r>
              <a:rPr lang="en-US" sz="2700" b="1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Why did a group of Bostonians attack John Malcom? </a:t>
            </a:r>
          </a:p>
          <a:p>
            <a:pPr marL="514350" marR="0" lvl="0" indent="-51435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AutoNum type="arabicPeriod"/>
            </a:pPr>
            <a:r>
              <a:rPr lang="en-US" sz="2700" b="1" i="0" u="none" strike="noStrike" cap="none">
                <a:solidFill>
                  <a:srgbClr val="FF0000"/>
                </a:solidFill>
                <a:latin typeface="Rambla"/>
                <a:ea typeface="Rambla"/>
                <a:cs typeface="Rambla"/>
                <a:sym typeface="Rambla"/>
              </a:rPr>
              <a:t>Explain how the artist has represented the political, economic, and social unrest in Boston through specific details</a:t>
            </a:r>
          </a:p>
          <a:p>
            <a:pPr marL="514350" marR="0" lvl="0" indent="-51435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AutoNum type="arabicPeriod"/>
            </a:pPr>
            <a:r>
              <a:rPr lang="en-US" sz="2700" b="1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What is the artist attempting to say in the painting?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Shape 353"/>
          <p:cNvSpPr txBox="1">
            <a:spLocks noGrp="1"/>
          </p:cNvSpPr>
          <p:nvPr>
            <p:ph type="body" idx="1"/>
          </p:nvPr>
        </p:nvSpPr>
        <p:spPr>
          <a:xfrm>
            <a:off x="457200" y="1481328"/>
            <a:ext cx="8229600" cy="4526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54" name="Shape 35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Monday Warm Up</a:t>
            </a:r>
          </a:p>
        </p:txBody>
      </p:sp>
      <p:pic>
        <p:nvPicPr>
          <p:cNvPr id="355" name="Shape 3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29675" y="0"/>
            <a:ext cx="9797149" cy="7010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Shape 36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accent1"/>
              </a:buClr>
              <a:buSzPct val="25000"/>
              <a:buFont typeface="Questrial"/>
              <a:buNone/>
            </a:pPr>
            <a:r>
              <a:rPr lang="en-US" sz="4000" b="0" i="0" u="none" strike="noStrike" cap="none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rPr>
              <a:t>Claim Example</a:t>
            </a:r>
          </a:p>
        </p:txBody>
      </p:sp>
      <p:sp>
        <p:nvSpPr>
          <p:cNvPr id="361" name="Shape 361"/>
          <p:cNvSpPr txBox="1">
            <a:spLocks noGrp="1"/>
          </p:cNvSpPr>
          <p:nvPr>
            <p:ph type="body" idx="1"/>
          </p:nvPr>
        </p:nvSpPr>
        <p:spPr>
          <a:xfrm>
            <a:off x="457200" y="1481328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lvl="0" indent="-279400" rtl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76000"/>
              <a:buFont typeface="Noto Sans Symbols"/>
              <a:buChar char="○"/>
            </a:pPr>
            <a:r>
              <a:rPr lang="en-US" sz="24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What is the </a:t>
            </a:r>
            <a:r>
              <a:rPr lang="en-US" sz="2400">
                <a:solidFill>
                  <a:srgbClr val="FF0000"/>
                </a:solidFill>
                <a:latin typeface="Questrial"/>
                <a:ea typeface="Questrial"/>
                <a:cs typeface="Questrial"/>
                <a:sym typeface="Questrial"/>
              </a:rPr>
              <a:t>purpose</a:t>
            </a:r>
            <a:r>
              <a:rPr lang="en-US" sz="24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 of a claim?</a:t>
            </a:r>
          </a:p>
          <a:p>
            <a:pPr marL="342900" lvl="0" indent="-279400" rtl="0">
              <a:lnSpc>
                <a:spcPct val="90000"/>
              </a:lnSpc>
              <a:spcBef>
                <a:spcPts val="480"/>
              </a:spcBef>
              <a:buClr>
                <a:schemeClr val="accent1"/>
              </a:buClr>
              <a:buSzPct val="76000"/>
              <a:buFont typeface="Noto Sans Symbols"/>
              <a:buChar char="○"/>
            </a:pPr>
            <a:r>
              <a:rPr lang="en-US" sz="24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Do you believe it is a narrow/specific focus statement or an overarching statement about the topic/question?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u="sng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Example </a:t>
            </a:r>
            <a:r>
              <a:rPr lang="en-US" sz="2400" b="1" i="0" u="sng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Prompt:</a:t>
            </a:r>
            <a:r>
              <a:rPr lang="en-US" sz="2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    Describe who you believe is the best team in the NFL today.</a:t>
            </a:r>
          </a:p>
          <a:p>
            <a:pPr marL="68580" marR="0" lvl="0" indent="-508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2400" b="0" i="0" u="none" strike="noStrike" cap="none">
              <a:solidFill>
                <a:schemeClr val="dk2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68580" marR="0" lvl="0" indent="-508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US" sz="2400" b="0" i="0" u="none" strike="noStrike" cap="none">
                <a:solidFill>
                  <a:srgbClr val="002060"/>
                </a:solidFill>
                <a:latin typeface="Questrial"/>
                <a:ea typeface="Questrial"/>
                <a:cs typeface="Questrial"/>
                <a:sym typeface="Questrial"/>
              </a:rPr>
              <a:t>I think the Denver Broncos are an awesome team because they have players like </a:t>
            </a:r>
            <a:r>
              <a:rPr lang="en-US" sz="2400">
                <a:solidFill>
                  <a:srgbClr val="002060"/>
                </a:solidFill>
                <a:latin typeface="Questrial"/>
                <a:ea typeface="Questrial"/>
                <a:cs typeface="Questrial"/>
                <a:sym typeface="Questrial"/>
              </a:rPr>
              <a:t>Von Miller</a:t>
            </a:r>
            <a:r>
              <a:rPr lang="en-US" sz="2400" b="0" i="0" u="none" strike="noStrike" cap="none">
                <a:solidFill>
                  <a:srgbClr val="002060"/>
                </a:solidFill>
                <a:latin typeface="Questrial"/>
                <a:ea typeface="Questrial"/>
                <a:cs typeface="Questrial"/>
                <a:sym typeface="Questrial"/>
              </a:rPr>
              <a:t>.</a:t>
            </a:r>
          </a:p>
          <a:p>
            <a:pPr marL="68580" marR="0" lvl="0" indent="-508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2400" b="0" i="0" u="none" strike="noStrike" cap="none">
              <a:solidFill>
                <a:schemeClr val="dk2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68580" marR="0" lvl="0" indent="-508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US" sz="2400" b="0" i="0" u="none" strike="noStrike" cap="none">
                <a:solidFill>
                  <a:schemeClr val="accent3"/>
                </a:solidFill>
                <a:latin typeface="Questrial"/>
                <a:ea typeface="Questrial"/>
                <a:cs typeface="Questrial"/>
                <a:sym typeface="Questrial"/>
              </a:rPr>
              <a:t>The Denver Broncos are the most complete football team in the NFL today.</a:t>
            </a:r>
          </a:p>
          <a:p>
            <a:pPr marL="68580" marR="0" lvl="0" indent="-5080" algn="l" rtl="0">
              <a:lnSpc>
                <a:spcPct val="90000"/>
              </a:lnSpc>
              <a:spcBef>
                <a:spcPts val="480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endParaRPr sz="2400" b="0" i="0" u="none" strike="noStrike" cap="none">
              <a:solidFill>
                <a:schemeClr val="dk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6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Shape 36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accent1"/>
              </a:buClr>
              <a:buSzPct val="25000"/>
              <a:buFont typeface="Questrial"/>
              <a:buNone/>
            </a:pPr>
            <a:r>
              <a:rPr lang="en-US" sz="4000" b="0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rPr>
              <a:t>Claim</a:t>
            </a:r>
          </a:p>
        </p:txBody>
      </p:sp>
      <p:sp>
        <p:nvSpPr>
          <p:cNvPr id="367" name="Shape 367"/>
          <p:cNvSpPr txBox="1">
            <a:spLocks noGrp="1"/>
          </p:cNvSpPr>
          <p:nvPr>
            <p:ph type="body" idx="1"/>
          </p:nvPr>
        </p:nvSpPr>
        <p:spPr>
          <a:xfrm>
            <a:off x="457200" y="1481328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54076" algn="l" rtl="0">
              <a:lnSpc>
                <a:spcPct val="90000"/>
              </a:lnSpc>
              <a:spcBef>
                <a:spcPts val="480"/>
              </a:spcBef>
              <a:buClr>
                <a:schemeClr val="accent1"/>
              </a:buClr>
              <a:buSzPct val="100000"/>
              <a:buFont typeface="Noto Sans Symbols"/>
              <a:buChar char="○"/>
            </a:pPr>
            <a:r>
              <a:rPr lang="en-US" sz="3000" b="1" u="sng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Boston Massacre</a:t>
            </a:r>
            <a:r>
              <a:rPr lang="en-US" sz="3000" b="1" i="0" u="sng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 Claim: </a:t>
            </a:r>
          </a:p>
          <a:p>
            <a:pPr marL="0" marR="0" lvl="0" indent="457200" algn="l" rtl="0">
              <a:lnSpc>
                <a:spcPct val="90000"/>
              </a:lnSpc>
              <a:spcBef>
                <a:spcPts val="480"/>
              </a:spcBef>
              <a:buNone/>
            </a:pPr>
            <a:r>
              <a:rPr lang="en-US" sz="2400">
                <a:solidFill>
                  <a:srgbClr val="FF0000"/>
                </a:solidFill>
                <a:latin typeface="Questrial"/>
                <a:ea typeface="Questrial"/>
                <a:cs typeface="Questrial"/>
                <a:sym typeface="Questrial"/>
              </a:rPr>
              <a:t>Question: Is this a defenseless killing or self-defense?</a:t>
            </a:r>
          </a:p>
          <a:p>
            <a:pPr marL="0" marR="0" lvl="0" indent="0" algn="l" rtl="0">
              <a:lnSpc>
                <a:spcPct val="90000"/>
              </a:lnSpc>
              <a:spcBef>
                <a:spcPts val="480"/>
              </a:spcBef>
              <a:buNone/>
            </a:pPr>
            <a:endParaRPr sz="2400">
              <a:solidFill>
                <a:srgbClr val="0070C0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342900" marR="0" lvl="0" indent="-279400" algn="l" rtl="0">
              <a:lnSpc>
                <a:spcPct val="90000"/>
              </a:lnSpc>
              <a:spcBef>
                <a:spcPts val="480"/>
              </a:spcBef>
              <a:buClr>
                <a:schemeClr val="accent1"/>
              </a:buClr>
              <a:buSzPct val="76000"/>
              <a:buFont typeface="Noto Sans Symbols"/>
              <a:buChar char="○"/>
            </a:pPr>
            <a:r>
              <a:rPr lang="en-US" sz="2400" b="0" i="0" u="none" strike="noStrike" cap="none">
                <a:solidFill>
                  <a:srgbClr val="0070C0"/>
                </a:solidFill>
                <a:latin typeface="Questrial"/>
                <a:ea typeface="Questrial"/>
                <a:cs typeface="Questrial"/>
                <a:sym typeface="Questrial"/>
              </a:rPr>
              <a:t>Don’t go into specific detail in your claim about the</a:t>
            </a:r>
            <a:r>
              <a:rPr lang="en-US" sz="2400">
                <a:solidFill>
                  <a:srgbClr val="0070C0"/>
                </a:solidFill>
                <a:latin typeface="Questrial"/>
                <a:ea typeface="Questrial"/>
                <a:cs typeface="Questrial"/>
                <a:sym typeface="Questrial"/>
              </a:rPr>
              <a:t> massacre</a:t>
            </a:r>
            <a:r>
              <a:rPr lang="en-US" sz="2400" b="0" i="0" u="none" strike="noStrike" cap="none">
                <a:solidFill>
                  <a:srgbClr val="0070C0"/>
                </a:solidFill>
                <a:latin typeface="Questrial"/>
                <a:ea typeface="Questrial"/>
                <a:cs typeface="Questrial"/>
                <a:sym typeface="Questrial"/>
              </a:rPr>
              <a:t>. You will do this later in your paper.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65760" marR="0" lvl="0" indent="-26416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</a:pPr>
            <a:r>
              <a:rPr lang="en-US"/>
              <a:t>Longer Warm Up: 10 minutes total</a:t>
            </a:r>
          </a:p>
          <a:p>
            <a:pPr marL="365760" marR="0" lvl="0" indent="-26416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</a:pPr>
            <a:r>
              <a:rPr lang="en-US" sz="27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Close Read 5.1 (pg 63) Independent Read</a:t>
            </a:r>
          </a:p>
          <a:p>
            <a:pPr marL="0" marR="0" lvl="0" indent="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US" sz="2700" b="1" i="0" u="sng" strike="noStrike" cap="none">
                <a:solidFill>
                  <a:srgbClr val="002060"/>
                </a:solidFill>
                <a:latin typeface="Rambla"/>
                <a:ea typeface="Rambla"/>
                <a:cs typeface="Rambla"/>
                <a:sym typeface="Rambla"/>
              </a:rPr>
              <a:t>Question</a:t>
            </a:r>
            <a:r>
              <a:rPr lang="en-US" sz="2700" b="0" i="0" u="none" strike="noStrike" cap="none">
                <a:solidFill>
                  <a:srgbClr val="002060"/>
                </a:solidFill>
                <a:latin typeface="Rambla"/>
                <a:ea typeface="Rambla"/>
                <a:cs typeface="Rambla"/>
                <a:sym typeface="Rambla"/>
              </a:rPr>
              <a:t>: How do you believe colonists became so divided in their feelings about the British?</a:t>
            </a:r>
          </a:p>
          <a:p>
            <a:pPr marL="0" marR="0" lvl="0" indent="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2700" b="0" i="0" u="none" strike="noStrike" cap="none">
              <a:solidFill>
                <a:srgbClr val="002060"/>
              </a:solidFill>
              <a:latin typeface="Rambla"/>
              <a:ea typeface="Rambla"/>
              <a:cs typeface="Rambla"/>
              <a:sym typeface="Rambla"/>
            </a:endParaRPr>
          </a:p>
          <a:p>
            <a:pPr marL="0" marR="0" lvl="0" indent="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2700" b="0" i="0" u="none" strike="noStrike" cap="none">
              <a:solidFill>
                <a:srgbClr val="002060"/>
              </a:solidFill>
              <a:latin typeface="Rambla"/>
              <a:ea typeface="Rambla"/>
              <a:cs typeface="Rambla"/>
              <a:sym typeface="Rambla"/>
            </a:endParaRPr>
          </a:p>
          <a:p>
            <a:pPr marL="0" marR="0" lvl="0" indent="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2700" b="0" i="0" u="none" strike="noStrike" cap="none">
              <a:solidFill>
                <a:srgbClr val="002060"/>
              </a:solidFill>
              <a:latin typeface="Rambla"/>
              <a:ea typeface="Rambla"/>
              <a:cs typeface="Rambla"/>
              <a:sym typeface="Rambla"/>
            </a:endParaRPr>
          </a:p>
          <a:p>
            <a:pPr marL="0" marR="0" lvl="0" indent="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2700" b="0" i="0" u="none" strike="noStrike" cap="none">
              <a:solidFill>
                <a:srgbClr val="002060"/>
              </a:solidFill>
              <a:latin typeface="Rambla"/>
              <a:ea typeface="Rambla"/>
              <a:cs typeface="Rambla"/>
              <a:sym typeface="Rambla"/>
            </a:endParaRPr>
          </a:p>
          <a:p>
            <a:pPr marL="365760" marR="0" lvl="0" indent="-26416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None/>
            </a:pPr>
            <a:endParaRPr sz="2700" b="0" i="0" u="none" strike="noStrike" cap="non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145" name="Shape 14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Rambla"/>
              <a:buNone/>
            </a:pPr>
            <a:r>
              <a:rPr lang="en-US" sz="4100" b="1" i="0" u="none" strike="noStrike" cap="non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rPr>
              <a:t>Thur Warm Up 9/22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4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Shape 37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accent1"/>
              </a:buClr>
              <a:buSzPct val="25000"/>
              <a:buFont typeface="Questrial"/>
              <a:buNone/>
            </a:pPr>
            <a:r>
              <a:rPr lang="en-US" sz="4000" b="0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rPr>
              <a:t>Boston Massacre </a:t>
            </a:r>
            <a:r>
              <a:rPr lang="en-US" sz="4000" b="0" i="0" u="none" strike="noStrike" cap="none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rPr>
              <a:t>Claims</a:t>
            </a:r>
          </a:p>
        </p:txBody>
      </p:sp>
      <p:sp>
        <p:nvSpPr>
          <p:cNvPr id="373" name="Shape 373"/>
          <p:cNvSpPr txBox="1">
            <a:spLocks noGrp="1"/>
          </p:cNvSpPr>
          <p:nvPr>
            <p:ph type="body" idx="1"/>
          </p:nvPr>
        </p:nvSpPr>
        <p:spPr>
          <a:xfrm>
            <a:off x="457200" y="1481328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68580" marR="0" lvl="0" indent="-508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1860" b="0" i="0" u="none" strike="noStrike" cap="none">
              <a:solidFill>
                <a:schemeClr val="dk2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342900" marR="0" lvl="0" indent="-279400" algn="l" rtl="0">
              <a:lnSpc>
                <a:spcPct val="80000"/>
              </a:lnSpc>
              <a:spcBef>
                <a:spcPts val="372"/>
              </a:spcBef>
              <a:spcAft>
                <a:spcPts val="0"/>
              </a:spcAft>
              <a:buClr>
                <a:schemeClr val="accent1"/>
              </a:buClr>
              <a:buSzPct val="74399"/>
              <a:buFont typeface="Noto Sans Symbols"/>
              <a:buChar char="○"/>
            </a:pPr>
            <a:r>
              <a:rPr lang="en-US" sz="186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Don’t use the “I believe, I think, etc.”  to start your paper.  I know you think that……that’s why your name is on the paper.</a:t>
            </a:r>
          </a:p>
          <a:p>
            <a:pPr marL="342900" marR="0" lvl="0" indent="-279400" algn="l" rtl="0">
              <a:lnSpc>
                <a:spcPct val="80000"/>
              </a:lnSpc>
              <a:spcBef>
                <a:spcPts val="372"/>
              </a:spcBef>
              <a:spcAft>
                <a:spcPts val="0"/>
              </a:spcAft>
              <a:buClr>
                <a:schemeClr val="accent1"/>
              </a:buClr>
              <a:buSzPct val="74399"/>
              <a:buFont typeface="Noto Sans Symbols"/>
              <a:buNone/>
            </a:pPr>
            <a:endParaRPr sz="1860" b="0" i="0" u="none" strike="noStrike" cap="none">
              <a:solidFill>
                <a:schemeClr val="dk2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342900" marR="0" lvl="0" indent="-279400" algn="l" rtl="0">
              <a:lnSpc>
                <a:spcPct val="80000"/>
              </a:lnSpc>
              <a:spcBef>
                <a:spcPts val="372"/>
              </a:spcBef>
              <a:spcAft>
                <a:spcPts val="0"/>
              </a:spcAft>
              <a:buClr>
                <a:schemeClr val="accent1"/>
              </a:buClr>
              <a:buSzPct val="74399"/>
              <a:buFont typeface="Noto Sans Symbols"/>
              <a:buChar char="○"/>
            </a:pPr>
            <a:r>
              <a:rPr lang="en-US" sz="186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Make your claim and be confident with that statement.</a:t>
            </a:r>
          </a:p>
          <a:p>
            <a:pPr marL="0" marR="0" lvl="0" indent="0" algn="l" rtl="0">
              <a:lnSpc>
                <a:spcPct val="80000"/>
              </a:lnSpc>
              <a:spcBef>
                <a:spcPts val="372"/>
              </a:spcBef>
              <a:spcAft>
                <a:spcPts val="0"/>
              </a:spcAft>
              <a:buNone/>
            </a:pPr>
            <a:endParaRPr sz="1860">
              <a:solidFill>
                <a:schemeClr val="dk2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68580" marR="0" lvl="0" indent="-5080" algn="l" rtl="0">
              <a:lnSpc>
                <a:spcPct val="80000"/>
              </a:lnSpc>
              <a:spcBef>
                <a:spcPts val="372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US" sz="2500" b="1" u="sng">
                <a:solidFill>
                  <a:schemeClr val="accent3"/>
                </a:solidFill>
                <a:latin typeface="Questrial"/>
                <a:ea typeface="Questrial"/>
                <a:cs typeface="Questrial"/>
                <a:sym typeface="Questrial"/>
              </a:rPr>
              <a:t>Claim:</a:t>
            </a:r>
            <a:r>
              <a:rPr lang="en-US" sz="2500">
                <a:solidFill>
                  <a:schemeClr val="accent3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2500" b="0" i="0" u="none" strike="noStrike" cap="none">
                <a:solidFill>
                  <a:schemeClr val="accent3"/>
                </a:solidFill>
                <a:latin typeface="Questrial"/>
                <a:ea typeface="Questrial"/>
                <a:cs typeface="Questrial"/>
                <a:sym typeface="Questrial"/>
              </a:rPr>
              <a:t>The </a:t>
            </a:r>
            <a:r>
              <a:rPr lang="en-US" sz="2500">
                <a:solidFill>
                  <a:schemeClr val="accent3"/>
                </a:solidFill>
                <a:latin typeface="Questrial"/>
                <a:ea typeface="Questrial"/>
                <a:cs typeface="Questrial"/>
                <a:sym typeface="Questrial"/>
              </a:rPr>
              <a:t>Boston Massacre was</a:t>
            </a:r>
            <a:r>
              <a:rPr lang="en-US" sz="2500" b="0" i="0" u="none" strike="noStrike" cap="none">
                <a:solidFill>
                  <a:schemeClr val="accent3"/>
                </a:solidFill>
                <a:latin typeface="Questrial"/>
                <a:ea typeface="Questrial"/>
                <a:cs typeface="Questrial"/>
                <a:sym typeface="Questrial"/>
              </a:rPr>
              <a:t>……………….</a:t>
            </a:r>
          </a:p>
          <a:p>
            <a:pPr marL="0" marR="0" lvl="0" indent="0" algn="l" rtl="0">
              <a:lnSpc>
                <a:spcPct val="80000"/>
              </a:lnSpc>
              <a:spcBef>
                <a:spcPts val="372"/>
              </a:spcBef>
              <a:spcAft>
                <a:spcPts val="0"/>
              </a:spcAft>
              <a:buNone/>
            </a:pPr>
            <a:r>
              <a:rPr lang="en-US" sz="186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-</a:t>
            </a:r>
            <a:r>
              <a:rPr lang="en-US" sz="186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Claim: This should address </a:t>
            </a:r>
            <a:r>
              <a:rPr lang="en-US" sz="1860" b="0" i="0" u="sng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what the </a:t>
            </a:r>
            <a:r>
              <a:rPr lang="en-US" sz="1860" u="sng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Boston Massacre</a:t>
            </a:r>
            <a:r>
              <a:rPr lang="en-US" sz="1860" b="0" i="0" u="sng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 was</a:t>
            </a:r>
            <a:r>
              <a:rPr lang="en-US" sz="186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 and the impact it had on </a:t>
            </a:r>
            <a:r>
              <a:rPr lang="en-US" sz="186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colonists and the British</a:t>
            </a:r>
          </a:p>
          <a:p>
            <a:pPr marL="342900" marR="0" lvl="0" indent="-279400" algn="l" rtl="0">
              <a:lnSpc>
                <a:spcPct val="80000"/>
              </a:lnSpc>
              <a:spcBef>
                <a:spcPts val="372"/>
              </a:spcBef>
              <a:spcAft>
                <a:spcPts val="0"/>
              </a:spcAft>
              <a:buClr>
                <a:schemeClr val="accent1"/>
              </a:buClr>
              <a:buSzPct val="74399"/>
              <a:buFont typeface="Noto Sans Symbols"/>
              <a:buNone/>
            </a:pPr>
            <a:endParaRPr sz="1860" b="0" i="0" u="none" strike="noStrike" cap="none">
              <a:solidFill>
                <a:schemeClr val="accent3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342900" marR="0" lvl="0" indent="-279400" algn="l" rtl="0">
              <a:lnSpc>
                <a:spcPct val="80000"/>
              </a:lnSpc>
              <a:spcBef>
                <a:spcPts val="372"/>
              </a:spcBef>
              <a:spcAft>
                <a:spcPts val="0"/>
              </a:spcAft>
              <a:buClr>
                <a:schemeClr val="accent1"/>
              </a:buClr>
              <a:buSzPct val="74399"/>
              <a:buFont typeface="Noto Sans Symbols"/>
              <a:buNone/>
            </a:pPr>
            <a:endParaRPr sz="1860" b="0" i="0" u="none" strike="noStrike" cap="none">
              <a:solidFill>
                <a:schemeClr val="dk2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342900" marR="0" lvl="0" indent="-279400" algn="l" rtl="0">
              <a:lnSpc>
                <a:spcPct val="80000"/>
              </a:lnSpc>
              <a:spcBef>
                <a:spcPts val="372"/>
              </a:spcBef>
              <a:buClr>
                <a:schemeClr val="accent1"/>
              </a:buClr>
              <a:buSzPct val="74399"/>
              <a:buFont typeface="Noto Sans Symbols"/>
              <a:buNone/>
            </a:pPr>
            <a:endParaRPr sz="1860" b="0" i="0" u="none" strike="noStrike" cap="none">
              <a:solidFill>
                <a:schemeClr val="dk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Shape 379"/>
          <p:cNvSpPr txBox="1">
            <a:spLocks noGrp="1"/>
          </p:cNvSpPr>
          <p:nvPr>
            <p:ph type="body" idx="1"/>
          </p:nvPr>
        </p:nvSpPr>
        <p:spPr>
          <a:xfrm>
            <a:off x="457200" y="1481328"/>
            <a:ext cx="8229600" cy="4526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Where are we going today?</a:t>
            </a:r>
          </a:p>
          <a:p>
            <a:pPr marL="457200" lvl="0" indent="-228600" rtl="0">
              <a:spcBef>
                <a:spcPts val="0"/>
              </a:spcBef>
              <a:buAutoNum type="arabicPeriod"/>
            </a:pPr>
            <a:r>
              <a:rPr lang="en-US"/>
              <a:t>Claim/Evidence/Reasoning Graphic Organizer</a:t>
            </a:r>
          </a:p>
          <a:p>
            <a:pPr marL="0" lvl="0" indent="457200" rtl="0">
              <a:spcBef>
                <a:spcPts val="0"/>
              </a:spcBef>
              <a:buNone/>
            </a:pPr>
            <a:r>
              <a:rPr lang="en-US"/>
              <a:t>-Claim: Choose one side or the other.</a:t>
            </a:r>
          </a:p>
          <a:p>
            <a:pPr marL="0" lvl="0" indent="457200" rtl="0">
              <a:spcBef>
                <a:spcPts val="0"/>
              </a:spcBef>
              <a:buNone/>
            </a:pPr>
            <a:r>
              <a:rPr lang="en-US"/>
              <a:t>-Evidence: Needs to be from the documents #1-6. Cite your evidence (Document #2)</a:t>
            </a:r>
          </a:p>
          <a:p>
            <a:pPr marL="0" lvl="0" indent="457200" rtl="0">
              <a:spcBef>
                <a:spcPts val="0"/>
              </a:spcBef>
              <a:buNone/>
            </a:pPr>
            <a:r>
              <a:rPr lang="en-US"/>
              <a:t>-Reasoning: Explains your evidence. Ties it to the claim.</a:t>
            </a:r>
          </a:p>
          <a:p>
            <a:pPr marL="0" lvl="0" indent="0" rtl="0">
              <a:spcBef>
                <a:spcPts val="0"/>
              </a:spcBef>
              <a:buNone/>
            </a:pPr>
            <a:r>
              <a:rPr lang="en-US"/>
              <a:t>2. Start your One and Final Draft of </a:t>
            </a:r>
            <a:r>
              <a:rPr lang="en-US" b="1" u="sng">
                <a:solidFill>
                  <a:srgbClr val="FF0000"/>
                </a:solidFill>
              </a:rPr>
              <a:t>Boston Massacre Essay………..Due Friday 10/7</a:t>
            </a:r>
          </a:p>
          <a:p>
            <a:pPr marL="0" lvl="0" indent="0" rtl="0">
              <a:spcBef>
                <a:spcPts val="0"/>
              </a:spcBef>
              <a:buNone/>
            </a:pPr>
            <a:endParaRPr/>
          </a:p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380" name="Shape 38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Tue Agenda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Shape 386"/>
          <p:cNvSpPr txBox="1">
            <a:spLocks noGrp="1"/>
          </p:cNvSpPr>
          <p:nvPr>
            <p:ph type="body" idx="1"/>
          </p:nvPr>
        </p:nvSpPr>
        <p:spPr>
          <a:xfrm>
            <a:off x="457200" y="1481328"/>
            <a:ext cx="8229600" cy="4526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AutoNum type="arabicPeriod"/>
            </a:pPr>
            <a:r>
              <a:rPr lang="en-US"/>
              <a:t>Tax Day :)  _______________</a:t>
            </a:r>
          </a:p>
          <a:p>
            <a:pPr marL="457200" lvl="0" indent="-228600" rtl="0">
              <a:spcBef>
                <a:spcPts val="0"/>
              </a:spcBef>
              <a:buClr>
                <a:srgbClr val="FF0000"/>
              </a:buClr>
              <a:buAutoNum type="arabicPeriod"/>
            </a:pPr>
            <a:r>
              <a:rPr lang="en-US">
                <a:solidFill>
                  <a:srgbClr val="FF0000"/>
                </a:solidFill>
              </a:rPr>
              <a:t>Reminder: Sub Tomorrow, but I am in the building.</a:t>
            </a:r>
          </a:p>
          <a:p>
            <a:pPr marL="457200" lvl="0" indent="-228600" rtl="0">
              <a:spcBef>
                <a:spcPts val="0"/>
              </a:spcBef>
              <a:buAutoNum type="arabicPeriod"/>
            </a:pPr>
            <a:r>
              <a:rPr lang="en-US"/>
              <a:t>Finish your Graphic Organizer</a:t>
            </a:r>
          </a:p>
          <a:p>
            <a:pPr marL="0" lvl="0" indent="0" rtl="0">
              <a:spcBef>
                <a:spcPts val="0"/>
              </a:spcBef>
              <a:buNone/>
            </a:pPr>
            <a:r>
              <a:rPr lang="en-US"/>
              <a:t>-Model to get started on Doc Camera</a:t>
            </a:r>
          </a:p>
          <a:p>
            <a:pPr marL="457200" lvl="0" indent="-228600">
              <a:spcBef>
                <a:spcPts val="0"/>
              </a:spcBef>
              <a:buAutoNum type="arabicPeriod"/>
            </a:pPr>
            <a:r>
              <a:rPr lang="en-US"/>
              <a:t>Work on Domino Timeline</a:t>
            </a:r>
          </a:p>
        </p:txBody>
      </p:sp>
      <p:sp>
        <p:nvSpPr>
          <p:cNvPr id="387" name="Shape 38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Wed Workday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Shape 392"/>
          <p:cNvSpPr txBox="1"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65760" marR="0" lvl="0" indent="-26416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7456"/>
              <a:buFont typeface="Noto Sans Symbols"/>
              <a:buChar char="▶"/>
            </a:pPr>
            <a:r>
              <a:rPr lang="en-US" sz="2480" b="0" i="0" u="none" strike="noStrike" cap="none">
                <a:solidFill>
                  <a:srgbClr val="FF0000"/>
                </a:solidFill>
                <a:latin typeface="Rambla"/>
                <a:ea typeface="Rambla"/>
                <a:cs typeface="Rambla"/>
                <a:sym typeface="Rambla"/>
              </a:rPr>
              <a:t>Write this question in your warm up section and be ready to answer.</a:t>
            </a:r>
          </a:p>
          <a:p>
            <a:pPr marL="365760" marR="0" lvl="0" indent="-26416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7456"/>
              <a:buFont typeface="Noto Sans Symbols"/>
              <a:buChar char="▶"/>
            </a:pPr>
            <a:r>
              <a:rPr lang="en-US" sz="2480" b="0" i="0" u="none" strike="noStrike" cap="none">
                <a:solidFill>
                  <a:srgbClr val="FF0000"/>
                </a:solidFill>
                <a:latin typeface="Rambla"/>
                <a:ea typeface="Rambla"/>
                <a:cs typeface="Rambla"/>
                <a:sym typeface="Rambla"/>
              </a:rPr>
              <a:t>Video Question: What was the cause and effect of the Boston Tea Party?</a:t>
            </a:r>
          </a:p>
          <a:p>
            <a:pPr marL="365760" marR="0" lvl="0" indent="-26416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7740"/>
              <a:buFont typeface="Noto Sans Symbols"/>
              <a:buNone/>
            </a:pPr>
            <a:endParaRPr sz="2092" b="0" i="0" u="none" strike="noStrike" cap="non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marL="101600" marR="0" lvl="0" indent="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2092" b="0" i="0" u="none" strike="noStrike" cap="non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marL="109728" marR="0" lvl="0" indent="-8128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US" sz="2092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Tea Act/Boston Tea Party</a:t>
            </a:r>
          </a:p>
          <a:p>
            <a:pPr marL="365760" marR="0" lvl="0" indent="-26416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7740"/>
              <a:buFont typeface="Noto Sans Symbols"/>
              <a:buChar char="▶"/>
            </a:pPr>
            <a:r>
              <a:rPr lang="en-US" sz="2092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Who was involved?</a:t>
            </a:r>
          </a:p>
          <a:p>
            <a:pPr marL="365760" marR="0" lvl="0" indent="-26416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7740"/>
              <a:buFont typeface="Noto Sans Symbols"/>
              <a:buChar char="▶"/>
            </a:pPr>
            <a:r>
              <a:rPr lang="en-US" sz="2092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What were the main events to happen?</a:t>
            </a:r>
          </a:p>
          <a:p>
            <a:pPr marL="365760" marR="0" lvl="0" indent="-26416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7740"/>
              <a:buFont typeface="Noto Sans Symbols"/>
              <a:buChar char="▶"/>
            </a:pPr>
            <a:r>
              <a:rPr lang="en-US" sz="2092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Where did this happen?</a:t>
            </a:r>
          </a:p>
          <a:p>
            <a:pPr marL="365760" marR="0" lvl="0" indent="-26416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7740"/>
              <a:buFont typeface="Noto Sans Symbols"/>
              <a:buChar char="▶"/>
            </a:pPr>
            <a:r>
              <a:rPr lang="en-US" sz="2092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When did the Act/Tea Party occur?</a:t>
            </a:r>
          </a:p>
          <a:p>
            <a:pPr marL="365760" marR="0" lvl="0" indent="-26416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7740"/>
              <a:buFont typeface="Noto Sans Symbols"/>
              <a:buChar char="▶"/>
            </a:pPr>
            <a:r>
              <a:rPr lang="en-US" sz="2092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Why are these “dominos”?</a:t>
            </a:r>
          </a:p>
        </p:txBody>
      </p:sp>
      <p:sp>
        <p:nvSpPr>
          <p:cNvPr id="393" name="Shape 39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Rambla"/>
              <a:buNone/>
            </a:pPr>
            <a:r>
              <a:rPr lang="en-US" sz="4100" b="1" i="0" u="none" strike="noStrike" cap="non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rPr>
              <a:t>Wed Warm Up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3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3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3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3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39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39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Shape 399"/>
          <p:cNvSpPr txBox="1">
            <a:spLocks noGrp="1"/>
          </p:cNvSpPr>
          <p:nvPr>
            <p:ph type="body" idx="1"/>
          </p:nvPr>
        </p:nvSpPr>
        <p:spPr>
          <a:xfrm>
            <a:off x="457200" y="1481328"/>
            <a:ext cx="8229600" cy="4526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-US"/>
              <a:t>Take out 3 Highlighters and your Boston Massacre Essay.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-US"/>
              <a:t>Use 1 color to highlight your claim/counterclaim.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-US"/>
              <a:t>Use a different color to highlight your evidence.</a:t>
            </a:r>
          </a:p>
          <a:p>
            <a:pPr marL="457200" lvl="0" indent="-228600">
              <a:spcBef>
                <a:spcPts val="0"/>
              </a:spcBef>
            </a:pPr>
            <a:r>
              <a:rPr lang="en-US"/>
              <a:t>Use another color to highlight your reasoning.</a:t>
            </a:r>
          </a:p>
        </p:txBody>
      </p:sp>
      <p:sp>
        <p:nvSpPr>
          <p:cNvPr id="400" name="Shape 40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Friday Warm Up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Shape 406"/>
          <p:cNvSpPr txBox="1">
            <a:spLocks noGrp="1"/>
          </p:cNvSpPr>
          <p:nvPr>
            <p:ph type="body" idx="1"/>
          </p:nvPr>
        </p:nvSpPr>
        <p:spPr>
          <a:xfrm>
            <a:off x="457200" y="1481328"/>
            <a:ext cx="8229600" cy="4526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Prepare for Mini-Debate-</a:t>
            </a:r>
            <a:r>
              <a:rPr lang="en-US">
                <a:solidFill>
                  <a:srgbClr val="FF0000"/>
                </a:solidFill>
              </a:rPr>
              <a:t>Take out a sheet of paper</a:t>
            </a:r>
          </a:p>
          <a:p>
            <a:pPr marL="457200" lvl="0" indent="-228600" rtl="0">
              <a:spcBef>
                <a:spcPts val="0"/>
              </a:spcBef>
              <a:buAutoNum type="arabicPeriod"/>
            </a:pPr>
            <a:r>
              <a:rPr lang="en-US"/>
              <a:t>Which side are you on?</a:t>
            </a:r>
          </a:p>
          <a:p>
            <a:pPr marL="457200" lvl="0" indent="-228600" rtl="0">
              <a:spcBef>
                <a:spcPts val="0"/>
              </a:spcBef>
              <a:buAutoNum type="arabicPeriod"/>
            </a:pPr>
            <a:r>
              <a:rPr lang="en-US"/>
              <a:t>List 3 main arguments for why you feel your side is right.</a:t>
            </a:r>
          </a:p>
          <a:p>
            <a:pPr marL="457200" lvl="0" indent="-228600" rtl="0">
              <a:spcBef>
                <a:spcPts val="0"/>
              </a:spcBef>
              <a:buAutoNum type="arabicPeriod"/>
            </a:pPr>
            <a:r>
              <a:rPr lang="en-US"/>
              <a:t>Predict the other side’s arguments-How can you defeat their arguments?</a:t>
            </a:r>
          </a:p>
          <a:p>
            <a:pPr marL="457200" lvl="0" indent="-228600">
              <a:spcBef>
                <a:spcPts val="0"/>
              </a:spcBef>
              <a:buAutoNum type="arabicPeriod"/>
            </a:pPr>
            <a:r>
              <a:rPr lang="en-US"/>
              <a:t>What evidence can you use?</a:t>
            </a:r>
          </a:p>
        </p:txBody>
      </p:sp>
      <p:sp>
        <p:nvSpPr>
          <p:cNvPr id="407" name="Shape 40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Mini Debate Prep Sheet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Shape 413"/>
          <p:cNvSpPr txBox="1">
            <a:spLocks noGrp="1"/>
          </p:cNvSpPr>
          <p:nvPr>
            <p:ph type="body" idx="1"/>
          </p:nvPr>
        </p:nvSpPr>
        <p:spPr>
          <a:xfrm>
            <a:off x="457200" y="1481328"/>
            <a:ext cx="8229600" cy="4526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>
                <a:solidFill>
                  <a:srgbClr val="FF0000"/>
                </a:solidFill>
              </a:rPr>
              <a:t>Was the Boston Massacre a defenseless killing or an act of self-defense?</a:t>
            </a:r>
          </a:p>
          <a:p>
            <a:pPr lvl="0">
              <a:spcBef>
                <a:spcPts val="0"/>
              </a:spcBef>
              <a:buNone/>
            </a:pPr>
            <a:r>
              <a:rPr lang="en-US">
                <a:solidFill>
                  <a:srgbClr val="FF0000"/>
                </a:solidFill>
              </a:rPr>
              <a:t>Window=British Side</a:t>
            </a:r>
            <a:r>
              <a:rPr lang="en-US"/>
              <a:t>		</a:t>
            </a:r>
            <a:r>
              <a:rPr lang="en-US">
                <a:solidFill>
                  <a:srgbClr val="0000FF"/>
                </a:solidFill>
              </a:rPr>
              <a:t>Counters=Patriot Side</a:t>
            </a:r>
          </a:p>
          <a:p>
            <a:pPr marL="457200" lvl="0" indent="-228600" rtl="0">
              <a:spcBef>
                <a:spcPts val="0"/>
              </a:spcBef>
              <a:buAutoNum type="arabicPeriod"/>
            </a:pPr>
            <a:r>
              <a:rPr lang="en-US"/>
              <a:t>You 3 opportunities total to speak.</a:t>
            </a:r>
          </a:p>
          <a:p>
            <a:pPr marL="457200" lvl="0" indent="-228600" rtl="0">
              <a:spcBef>
                <a:spcPts val="0"/>
              </a:spcBef>
              <a:buAutoNum type="arabicPeriod"/>
            </a:pPr>
            <a:r>
              <a:rPr lang="en-US"/>
              <a:t>Everyone will stand in a line and step forward when they want to speak.</a:t>
            </a:r>
          </a:p>
          <a:p>
            <a:pPr marL="457200" lvl="0" indent="-228600" rtl="0">
              <a:spcBef>
                <a:spcPts val="0"/>
              </a:spcBef>
              <a:buAutoNum type="arabicPeriod"/>
            </a:pPr>
            <a:r>
              <a:rPr lang="en-US"/>
              <a:t>I will score the fight/debate.</a:t>
            </a:r>
          </a:p>
          <a:p>
            <a:pPr marL="457200" lvl="0" indent="-228600">
              <a:spcBef>
                <a:spcPts val="0"/>
              </a:spcBef>
              <a:buAutoNum type="arabicPeriod"/>
            </a:pPr>
            <a:r>
              <a:rPr lang="en-US"/>
              <a:t>Winning side gets MO BUCKS!!!!</a:t>
            </a:r>
          </a:p>
        </p:txBody>
      </p:sp>
      <p:sp>
        <p:nvSpPr>
          <p:cNvPr id="414" name="Shape 41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Mini Debate-Boston Massacre (15 min)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Shape 420"/>
          <p:cNvSpPr txBox="1">
            <a:spLocks noGrp="1"/>
          </p:cNvSpPr>
          <p:nvPr>
            <p:ph type="body" idx="1"/>
          </p:nvPr>
        </p:nvSpPr>
        <p:spPr>
          <a:xfrm>
            <a:off x="457200" y="1481328"/>
            <a:ext cx="8229600" cy="4526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-US"/>
              <a:t>Extended Warm Up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-US"/>
              <a:t>Pg 70-71 in your textbook. </a:t>
            </a:r>
            <a:r>
              <a:rPr lang="en-US">
                <a:solidFill>
                  <a:srgbClr val="FF0000"/>
                </a:solidFill>
              </a:rPr>
              <a:t>Individual Close Read. All of 5.6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-US"/>
              <a:t>How did Lord North think he could trick the colonists?</a:t>
            </a:r>
          </a:p>
          <a:p>
            <a:pPr marL="0" lvl="0" indent="0" rtl="0">
              <a:spcBef>
                <a:spcPts val="0"/>
              </a:spcBef>
              <a:buNone/>
            </a:pPr>
            <a:endParaRPr/>
          </a:p>
          <a:p>
            <a:pPr marL="0" lvl="0" indent="0" rtl="0">
              <a:spcBef>
                <a:spcPts val="0"/>
              </a:spcBef>
              <a:buNone/>
            </a:pPr>
            <a:r>
              <a:rPr lang="en-US">
                <a:solidFill>
                  <a:srgbClr val="FF0000"/>
                </a:solidFill>
              </a:rPr>
              <a:t>New Grades are posted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>
                <a:solidFill>
                  <a:srgbClr val="FF0000"/>
                </a:solidFill>
              </a:rPr>
              <a:t>Domino Timelines due Thur</a:t>
            </a:r>
          </a:p>
        </p:txBody>
      </p:sp>
      <p:sp>
        <p:nvSpPr>
          <p:cNvPr id="421" name="Shape 42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Mon Warm Up 10/10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Shape 426"/>
          <p:cNvSpPr txBox="1">
            <a:spLocks noGrp="1"/>
          </p:cNvSpPr>
          <p:nvPr>
            <p:ph type="body" idx="1"/>
          </p:nvPr>
        </p:nvSpPr>
        <p:spPr>
          <a:xfrm>
            <a:off x="457200" y="1481328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65760" marR="0" lvl="0" indent="-26416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</a:pPr>
            <a:r>
              <a:rPr lang="en-US" sz="27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French/Indian War</a:t>
            </a:r>
            <a:r>
              <a:rPr lang="en-US"/>
              <a:t>: Monday</a:t>
            </a:r>
            <a:r>
              <a:rPr lang="en-US" sz="27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	</a:t>
            </a:r>
          </a:p>
          <a:p>
            <a:pPr marL="365760" marR="0" lvl="0" indent="-26416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</a:pPr>
            <a:r>
              <a:rPr lang="en-US" sz="27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Proclamation of 1763: Tuesday		</a:t>
            </a:r>
          </a:p>
          <a:p>
            <a:pPr marL="365760" marR="0" lvl="0" indent="-26416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</a:pPr>
            <a:r>
              <a:rPr lang="en-US" sz="27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Stamp Act	</a:t>
            </a:r>
            <a:r>
              <a:rPr lang="en-US"/>
              <a:t>: Tuesday</a:t>
            </a:r>
            <a:r>
              <a:rPr lang="en-US" sz="27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				</a:t>
            </a:r>
          </a:p>
          <a:p>
            <a:pPr marL="365760" marR="0" lvl="0" indent="-26416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</a:pPr>
            <a:r>
              <a:rPr lang="en-US" sz="27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Townshend Act: Wed</a:t>
            </a:r>
          </a:p>
          <a:p>
            <a:pPr marL="365760" marR="0" lvl="0" indent="-26416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</a:pPr>
            <a:r>
              <a:rPr lang="en-US" sz="27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Boston Massacre: Thu</a:t>
            </a:r>
            <a:r>
              <a:rPr lang="en-US"/>
              <a:t>r-Tue</a:t>
            </a:r>
            <a:r>
              <a:rPr lang="en-US" sz="27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i</a:t>
            </a:r>
          </a:p>
          <a:p>
            <a:pPr marL="365760" marR="0" lvl="0" indent="-26416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</a:pPr>
            <a:r>
              <a:rPr lang="en-US" sz="27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Tea Act:Wed</a:t>
            </a:r>
          </a:p>
          <a:p>
            <a:pPr marL="365760" marR="0" lvl="0" indent="-26416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</a:pPr>
            <a:r>
              <a:rPr lang="en-US" sz="27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Boston Tea Party: Thur/Fri</a:t>
            </a:r>
          </a:p>
          <a:p>
            <a:pPr marL="365760" marR="0" lvl="0" indent="-26416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</a:pPr>
            <a:r>
              <a:rPr lang="en-US" sz="27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Intolerable Acts:Mon Oct </a:t>
            </a:r>
            <a:r>
              <a:rPr lang="en-US"/>
              <a:t>10th</a:t>
            </a:r>
          </a:p>
          <a:p>
            <a:pPr marL="365760" marR="0" lvl="0" indent="-26416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</a:pPr>
            <a:r>
              <a:rPr lang="en-US" sz="27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Lexington/Concord: Tue Oct </a:t>
            </a:r>
            <a:r>
              <a:rPr lang="en-US"/>
              <a:t>11</a:t>
            </a:r>
            <a:r>
              <a:rPr lang="en-US" sz="27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th</a:t>
            </a:r>
          </a:p>
        </p:txBody>
      </p:sp>
      <p:sp>
        <p:nvSpPr>
          <p:cNvPr id="427" name="Shape 42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Rambla"/>
              <a:buNone/>
            </a:pPr>
            <a:r>
              <a:rPr lang="en-US" sz="3690" b="1" i="0" u="none" strike="noStrike" cap="non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rPr>
              <a:t>Causes of the American Revolution Dominos</a:t>
            </a:r>
          </a:p>
        </p:txBody>
      </p:sp>
      <p:pic>
        <p:nvPicPr>
          <p:cNvPr id="428" name="Shape 428" descr="C:\Users\jmogensen\AppData\Local\Microsoft\Windows\Temporary Internet Files\Content.IE5\PO7OF5L4\domino_2[1].png"/>
          <p:cNvPicPr preferRelativeResize="0"/>
          <p:nvPr/>
        </p:nvPicPr>
        <p:blipFill/>
        <p:spPr>
          <a:xfrm>
            <a:off x="4495800" y="2667000"/>
            <a:ext cx="1792200" cy="130770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Shape 433"/>
          <p:cNvSpPr txBox="1"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0" indent="-2286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/>
              <a:t>Individual Read</a:t>
            </a:r>
          </a:p>
          <a:p>
            <a:pPr marL="457200" marR="0" lvl="0" indent="-2286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/>
              <a:t>Read the Play</a:t>
            </a:r>
          </a:p>
          <a:p>
            <a: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AutoNum type="arabicPeriod"/>
            </a:pPr>
            <a:r>
              <a:rPr lang="en-US">
                <a:solidFill>
                  <a:srgbClr val="FF0000"/>
                </a:solidFill>
              </a:rPr>
              <a:t>Domino Sheet-#6 Tea Act and #7 Boston Tea Party</a:t>
            </a:r>
          </a:p>
          <a:p>
            <a:pPr marL="109728" marR="0" lvl="0" indent="-812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>
              <a:solidFill>
                <a:srgbClr val="FF0000"/>
              </a:solidFill>
            </a:endParaRPr>
          </a:p>
          <a:p>
            <a:pPr marL="109728" marR="0" lvl="0" indent="-812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US" sz="27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Tea Act/Boston Tea Party</a:t>
            </a:r>
          </a:p>
          <a:p>
            <a:pPr marL="365760" marR="0" lvl="0" indent="-26416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</a:pPr>
            <a:r>
              <a:rPr lang="en-US" sz="27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Who was involved? (Main G</a:t>
            </a:r>
            <a:r>
              <a:rPr lang="en-US"/>
              <a:t>roups)</a:t>
            </a:r>
          </a:p>
          <a:p>
            <a:pPr marL="365760" marR="0" lvl="0" indent="-26416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</a:pPr>
            <a:r>
              <a:rPr lang="en-US" sz="27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What were the main events to happen?</a:t>
            </a:r>
          </a:p>
          <a:p>
            <a:pPr marL="365760" marR="0" lvl="0" indent="-26416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</a:pPr>
            <a:r>
              <a:rPr lang="en-US" sz="27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Where did this happen?</a:t>
            </a:r>
          </a:p>
          <a:p>
            <a:pPr marL="365760" marR="0" lvl="0" indent="-26416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</a:pPr>
            <a:r>
              <a:rPr lang="en-US" sz="27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When did the Act/Tea Party occur?</a:t>
            </a:r>
          </a:p>
          <a:p>
            <a:pPr marL="365760" marR="0" lvl="0" indent="-26416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</a:pPr>
            <a:r>
              <a:rPr lang="en-US" sz="27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Why are these “dominos”?</a:t>
            </a:r>
          </a:p>
          <a:p>
            <a:pPr marL="365760" marR="0" lvl="0" indent="-26416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None/>
            </a:pPr>
            <a:endParaRPr sz="2700" b="0" i="0" u="none" strike="noStrike" cap="non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434" name="Shape 43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Rambla"/>
              <a:buNone/>
            </a:pPr>
            <a:r>
              <a:rPr lang="en-US"/>
              <a:t>Monday Agenda: </a:t>
            </a:r>
            <a:r>
              <a:rPr lang="en-US" sz="4100" b="1" i="0" u="none" strike="noStrike" cap="non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rPr>
              <a:t>Tea Act/Boston Tea Party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5257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65760" marR="0" lvl="0" indent="-26416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</a:pPr>
            <a:r>
              <a:rPr lang="en-US" sz="27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Patriots</a:t>
            </a:r>
          </a:p>
          <a:p>
            <a:pPr marL="365760" marR="0" lvl="0" indent="-264160" algn="ctr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</a:pPr>
            <a:r>
              <a:rPr lang="en-US" sz="27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Loyalists</a:t>
            </a:r>
          </a:p>
          <a:p>
            <a:pPr marL="365760" marR="0" lvl="0" indent="-264160" algn="ctr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</a:pPr>
            <a:r>
              <a:rPr lang="en-US" sz="27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Allies</a:t>
            </a:r>
          </a:p>
          <a:p>
            <a:pPr marL="365760" marR="0" lvl="0" indent="-264160" algn="ctr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</a:pPr>
            <a:r>
              <a:rPr lang="en-US" sz="27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Militia</a:t>
            </a:r>
          </a:p>
          <a:p>
            <a:pPr marL="365760" marR="0" lvl="0" indent="-264160" algn="ctr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</a:pPr>
            <a:r>
              <a:rPr lang="en-US" sz="27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Tyranny</a:t>
            </a:r>
          </a:p>
          <a:p>
            <a:pPr marL="365760" marR="0" lvl="0" indent="-264160" algn="ctr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</a:pPr>
            <a:r>
              <a:rPr lang="en-US" sz="27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Repeal</a:t>
            </a:r>
          </a:p>
          <a:p>
            <a:pPr marL="365760" marR="0" lvl="0" indent="-264160" algn="ctr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</a:pPr>
            <a:r>
              <a:rPr lang="en-US" sz="27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Boycott</a:t>
            </a:r>
          </a:p>
          <a:p>
            <a:pPr marL="365760" marR="0" lvl="0" indent="-264160" algn="ctr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</a:pPr>
            <a:r>
              <a:rPr lang="en-US" sz="27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Taxes</a:t>
            </a:r>
          </a:p>
          <a:p>
            <a:pPr marL="365760" marR="0" lvl="0" indent="-264160" algn="ctr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</a:pPr>
            <a:r>
              <a:rPr lang="en-US" sz="27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Massacre</a:t>
            </a:r>
          </a:p>
          <a:p>
            <a:pPr marL="365760" marR="0" lvl="0" indent="-264160" algn="ctr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</a:pPr>
            <a:r>
              <a:rPr lang="en-US" sz="27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Revolution</a:t>
            </a:r>
          </a:p>
          <a:p>
            <a:pPr marL="365760" marR="0" lvl="0" indent="-264160" algn="ctr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None/>
            </a:pPr>
            <a:endParaRPr sz="2700" b="0" i="0" u="none" strike="noStrike" cap="non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151" name="Shape 15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Rambla"/>
              <a:buNone/>
            </a:pPr>
            <a:r>
              <a:rPr lang="en-US" sz="4100" b="1" i="0" u="none" strike="noStrike" cap="non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rPr>
              <a:t>Key Vocabulary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Shape 439"/>
          <p:cNvSpPr txBox="1"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65760" marR="0" lvl="0" indent="-26416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</a:pPr>
            <a:r>
              <a:rPr lang="en-US" sz="2700" b="1" i="0" u="none" strike="noStrike" cap="none">
                <a:solidFill>
                  <a:srgbClr val="FF0000"/>
                </a:solidFill>
                <a:latin typeface="Rambla"/>
                <a:ea typeface="Rambla"/>
                <a:cs typeface="Rambla"/>
                <a:sym typeface="Rambla"/>
              </a:rPr>
              <a:t>Explain how the Boston </a:t>
            </a:r>
            <a:r>
              <a:rPr lang="en-US" b="1">
                <a:solidFill>
                  <a:srgbClr val="FF0000"/>
                </a:solidFill>
              </a:rPr>
              <a:t>Tea Party</a:t>
            </a:r>
            <a:r>
              <a:rPr lang="en-US" sz="2700" b="1" i="0" u="none" strike="noStrike" cap="none">
                <a:solidFill>
                  <a:srgbClr val="FF0000"/>
                </a:solidFill>
                <a:latin typeface="Rambla"/>
                <a:ea typeface="Rambla"/>
                <a:cs typeface="Rambla"/>
                <a:sym typeface="Rambla"/>
              </a:rPr>
              <a:t> fits in with the idea of the Domino Effect. </a:t>
            </a:r>
            <a:r>
              <a:rPr lang="en-US" sz="2700" b="1" i="1" u="none" strike="noStrike" cap="none">
                <a:solidFill>
                  <a:srgbClr val="FF0000"/>
                </a:solidFill>
                <a:latin typeface="Rambla"/>
                <a:ea typeface="Rambla"/>
                <a:cs typeface="Rambla"/>
                <a:sym typeface="Rambla"/>
              </a:rPr>
              <a:t>(What caused the B</a:t>
            </a:r>
            <a:r>
              <a:rPr lang="en-US" b="1" i="1">
                <a:solidFill>
                  <a:srgbClr val="FF0000"/>
                </a:solidFill>
              </a:rPr>
              <a:t>TP</a:t>
            </a:r>
            <a:r>
              <a:rPr lang="en-US" sz="2700" b="1" i="1" u="none" strike="noStrike" cap="none">
                <a:solidFill>
                  <a:srgbClr val="FF0000"/>
                </a:solidFill>
                <a:latin typeface="Rambla"/>
                <a:ea typeface="Rambla"/>
                <a:cs typeface="Rambla"/>
                <a:sym typeface="Rambla"/>
              </a:rPr>
              <a:t> to happen?)</a:t>
            </a:r>
          </a:p>
          <a:p>
            <a:pPr marL="621792" marR="0" lvl="1" indent="-240791" algn="l" rtl="0">
              <a:lnSpc>
                <a:spcPct val="90000"/>
              </a:lnSpc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Verdana"/>
              <a:buChar char="◦"/>
            </a:pPr>
            <a:r>
              <a:rPr lang="en-US" sz="2300" b="1" i="1" u="none" strike="noStrike" cap="none">
                <a:solidFill>
                  <a:srgbClr val="002060"/>
                </a:solidFill>
                <a:latin typeface="Rambla"/>
                <a:ea typeface="Rambla"/>
                <a:cs typeface="Rambla"/>
                <a:sym typeface="Rambla"/>
              </a:rPr>
              <a:t>French and Indian War</a:t>
            </a:r>
          </a:p>
          <a:p>
            <a:pPr marL="621792" marR="0" lvl="1" indent="-240791" algn="l" rtl="0">
              <a:lnSpc>
                <a:spcPct val="90000"/>
              </a:lnSpc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Verdana"/>
              <a:buChar char="◦"/>
            </a:pPr>
            <a:r>
              <a:rPr lang="en-US" sz="2300" b="1" i="1" u="none" strike="noStrike" cap="none">
                <a:solidFill>
                  <a:srgbClr val="002060"/>
                </a:solidFill>
                <a:latin typeface="Rambla"/>
                <a:ea typeface="Rambla"/>
                <a:cs typeface="Rambla"/>
                <a:sym typeface="Rambla"/>
              </a:rPr>
              <a:t>Proclamation of 1763</a:t>
            </a:r>
          </a:p>
          <a:p>
            <a:pPr marL="621792" marR="0" lvl="1" indent="-240791" algn="l" rtl="0">
              <a:lnSpc>
                <a:spcPct val="90000"/>
              </a:lnSpc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Verdana"/>
              <a:buChar char="◦"/>
            </a:pPr>
            <a:r>
              <a:rPr lang="en-US" sz="2300" b="1" i="1" u="none" strike="noStrike" cap="none">
                <a:solidFill>
                  <a:srgbClr val="002060"/>
                </a:solidFill>
                <a:latin typeface="Rambla"/>
                <a:ea typeface="Rambla"/>
                <a:cs typeface="Rambla"/>
                <a:sym typeface="Rambla"/>
              </a:rPr>
              <a:t>Stamp Act</a:t>
            </a:r>
          </a:p>
          <a:p>
            <a:pPr marL="621792" marR="0" lvl="1" indent="-240791" algn="l" rtl="0">
              <a:lnSpc>
                <a:spcPct val="90000"/>
              </a:lnSpc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Verdana"/>
              <a:buChar char="◦"/>
            </a:pPr>
            <a:r>
              <a:rPr lang="en-US" sz="2300" b="1" i="1" u="none" strike="noStrike" cap="none">
                <a:solidFill>
                  <a:srgbClr val="002060"/>
                </a:solidFill>
                <a:latin typeface="Rambla"/>
                <a:ea typeface="Rambla"/>
                <a:cs typeface="Rambla"/>
                <a:sym typeface="Rambla"/>
              </a:rPr>
              <a:t>Townshend Acts </a:t>
            </a:r>
          </a:p>
          <a:p>
            <a:pPr marL="621792" marR="0" lvl="1" indent="-240791" algn="l" rtl="0">
              <a:lnSpc>
                <a:spcPct val="90000"/>
              </a:lnSpc>
              <a:spcBef>
                <a:spcPts val="324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Verdana"/>
              <a:buChar char="◦"/>
            </a:pPr>
            <a:r>
              <a:rPr lang="en-US" sz="2300" b="1" i="1" u="none" strike="noStrike" cap="none">
                <a:solidFill>
                  <a:srgbClr val="002060"/>
                </a:solidFill>
                <a:latin typeface="Rambla"/>
                <a:ea typeface="Rambla"/>
                <a:cs typeface="Rambla"/>
                <a:sym typeface="Rambla"/>
              </a:rPr>
              <a:t>Boston Massacre – Monday and Tuesday</a:t>
            </a:r>
          </a:p>
          <a:p>
            <a:pPr marL="621792" marR="0" lvl="1" indent="-240791" algn="l" rtl="0">
              <a:lnSpc>
                <a:spcPct val="90000"/>
              </a:lnSpc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Verdana"/>
              <a:buChar char="◦"/>
            </a:pPr>
            <a:r>
              <a:rPr lang="en-US" sz="2300" b="1" i="1" u="none" strike="noStrike" cap="none">
                <a:solidFill>
                  <a:srgbClr val="002060"/>
                </a:solidFill>
                <a:latin typeface="Rambla"/>
                <a:ea typeface="Rambla"/>
                <a:cs typeface="Rambla"/>
                <a:sym typeface="Rambla"/>
              </a:rPr>
              <a:t>Tea Act-</a:t>
            </a:r>
          </a:p>
          <a:p>
            <a:pPr marL="621792" marR="0" lvl="1" indent="-240791" algn="l" rtl="0">
              <a:lnSpc>
                <a:spcPct val="90000"/>
              </a:lnSpc>
              <a:spcBef>
                <a:spcPts val="324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Verdana"/>
              <a:buChar char="◦"/>
            </a:pPr>
            <a:r>
              <a:rPr lang="en-US" sz="2300" b="1" i="1" u="none" strike="noStrike" cap="none">
                <a:solidFill>
                  <a:srgbClr val="FF0000"/>
                </a:solidFill>
                <a:latin typeface="Rambla"/>
                <a:ea typeface="Rambla"/>
                <a:cs typeface="Rambla"/>
                <a:sym typeface="Rambla"/>
              </a:rPr>
              <a:t>Boston Tea Party – </a:t>
            </a:r>
          </a:p>
          <a:p>
            <a:pPr marL="621792" marR="0" lvl="1" indent="-240791" algn="l" rtl="0">
              <a:lnSpc>
                <a:spcPct val="90000"/>
              </a:lnSpc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Verdana"/>
              <a:buChar char="◦"/>
            </a:pPr>
            <a:r>
              <a:rPr lang="en-US" sz="2300" b="1" i="1" u="none" strike="noStrike" cap="none">
                <a:solidFill>
                  <a:srgbClr val="002060"/>
                </a:solidFill>
                <a:latin typeface="Rambla"/>
                <a:ea typeface="Rambla"/>
                <a:cs typeface="Rambla"/>
                <a:sym typeface="Rambla"/>
              </a:rPr>
              <a:t>Intolerable Acts –  </a:t>
            </a:r>
          </a:p>
          <a:p>
            <a:pPr marL="621792" marR="0" lvl="1" indent="-240791" algn="l" rtl="0">
              <a:lnSpc>
                <a:spcPct val="90000"/>
              </a:lnSpc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Verdana"/>
              <a:buChar char="◦"/>
            </a:pPr>
            <a:r>
              <a:rPr lang="en-US" sz="2300" b="1" i="1" u="none" strike="noStrike" cap="none">
                <a:solidFill>
                  <a:srgbClr val="002060"/>
                </a:solidFill>
                <a:latin typeface="Rambla"/>
                <a:ea typeface="Rambla"/>
                <a:cs typeface="Rambla"/>
                <a:sym typeface="Rambla"/>
              </a:rPr>
              <a:t>Lexington and Concord – </a:t>
            </a:r>
          </a:p>
          <a:p>
            <a:pPr marL="109728" marR="0" lvl="0" indent="-812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2700" b="0" i="0" u="none" strike="noStrike" cap="non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440" name="Shape 44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Rambla"/>
              <a:buNone/>
            </a:pPr>
            <a:r>
              <a:rPr lang="en-US"/>
              <a:t>Closure-Exit Ticket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Shape 445"/>
          <p:cNvSpPr txBox="1"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65760" marR="0" lvl="0" indent="-26416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</a:pPr>
            <a:r>
              <a:rPr lang="en-US" sz="27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What similarities do you see in the Boston Massacre and Boston Tea Party?</a:t>
            </a:r>
          </a:p>
        </p:txBody>
      </p:sp>
      <p:sp>
        <p:nvSpPr>
          <p:cNvPr id="446" name="Shape 44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Rambla"/>
              <a:buNone/>
            </a:pPr>
            <a:r>
              <a:rPr lang="en-US" sz="4100" b="1" i="0" u="none" strike="noStrike" cap="non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rPr>
              <a:t>T</a:t>
            </a:r>
            <a:r>
              <a:rPr lang="en-US"/>
              <a:t>ue Warm Up 10/11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Shape 452"/>
          <p:cNvSpPr txBox="1">
            <a:spLocks noGrp="1"/>
          </p:cNvSpPr>
          <p:nvPr>
            <p:ph type="body" idx="1"/>
          </p:nvPr>
        </p:nvSpPr>
        <p:spPr>
          <a:xfrm>
            <a:off x="457200" y="1481328"/>
            <a:ext cx="8229600" cy="4526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r>
              <a:rPr lang="en-US" b="1" u="sng"/>
              <a:t>Intolerable Acts and Lexington/Concord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-US"/>
              <a:t>Partner Read. Respondent/Questioner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-US">
                <a:solidFill>
                  <a:srgbClr val="FF0000"/>
                </a:solidFill>
              </a:rPr>
              <a:t>Purpose </a:t>
            </a:r>
            <a:r>
              <a:rPr lang="en-US"/>
              <a:t>of doing this.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-US"/>
              <a:t>Example of a Good Question to ask/Not Good. Page 72.</a:t>
            </a:r>
          </a:p>
          <a:p>
            <a:pPr marL="0" lvl="0" indent="0" rtl="0">
              <a:spcBef>
                <a:spcPts val="0"/>
              </a:spcBef>
              <a:buNone/>
            </a:pPr>
            <a:r>
              <a:rPr lang="en-US">
                <a:solidFill>
                  <a:srgbClr val="FF0000"/>
                </a:solidFill>
              </a:rPr>
              <a:t>What did they throw into the sea?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>
                <a:solidFill>
                  <a:srgbClr val="0000FF"/>
                </a:solidFill>
              </a:rPr>
              <a:t>Describe the new “issue” in the colonies.</a:t>
            </a:r>
          </a:p>
        </p:txBody>
      </p:sp>
      <p:sp>
        <p:nvSpPr>
          <p:cNvPr id="453" name="Shape 45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Tue Agenda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Shape 458"/>
          <p:cNvSpPr txBox="1"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65760" marR="0" lvl="0" indent="-264160" algn="l" rtl="0">
              <a:spcBef>
                <a:spcPts val="0"/>
              </a:spcBef>
              <a:spcAft>
                <a:spcPts val="0"/>
              </a:spcAft>
              <a:buClr>
                <a:srgbClr val="9900FF"/>
              </a:buClr>
              <a:buSzPct val="68000"/>
              <a:buFont typeface="Noto Sans Symbols"/>
              <a:buChar char="▶"/>
            </a:pPr>
            <a:r>
              <a:rPr lang="en-US" b="1">
                <a:solidFill>
                  <a:srgbClr val="9900FF"/>
                </a:solidFill>
              </a:rPr>
              <a:t>Set Up your Spirals for Unit 2 American Revolution</a:t>
            </a:r>
          </a:p>
          <a:p>
            <a:pPr marL="365760" marR="0" lvl="0" indent="-26416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</a:pPr>
            <a:r>
              <a:rPr lang="en-US" b="1" u="sng">
                <a:solidFill>
                  <a:srgbClr val="FF0000"/>
                </a:solidFill>
              </a:rPr>
              <a:t>Warm Up</a:t>
            </a:r>
            <a:r>
              <a:rPr lang="en-US">
                <a:solidFill>
                  <a:srgbClr val="FF0000"/>
                </a:solidFill>
              </a:rPr>
              <a:t>: </a:t>
            </a:r>
            <a:r>
              <a:rPr lang="en-US" sz="2700" b="0" i="0" u="none" strike="noStrike" cap="none">
                <a:solidFill>
                  <a:srgbClr val="FF0000"/>
                </a:solidFill>
                <a:latin typeface="Rambla"/>
                <a:ea typeface="Rambla"/>
                <a:cs typeface="Rambla"/>
                <a:sym typeface="Rambla"/>
              </a:rPr>
              <a:t>Create a solution </a:t>
            </a:r>
            <a:r>
              <a:rPr lang="en-US" sz="27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to the problem that is happening with the colonists and the British. For example, taxes have been a problem between the two groups. </a:t>
            </a:r>
            <a:r>
              <a:rPr lang="en-US" sz="2700" b="0" i="0" u="none" strike="noStrike" cap="none">
                <a:solidFill>
                  <a:srgbClr val="FF0000"/>
                </a:solidFill>
                <a:latin typeface="Rambla"/>
                <a:ea typeface="Rambla"/>
                <a:cs typeface="Rambla"/>
                <a:sym typeface="Rambla"/>
              </a:rPr>
              <a:t>(War is not an option!)</a:t>
            </a:r>
          </a:p>
          <a:p>
            <a:pPr marL="365760" marR="0" lvl="0" indent="-26416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None/>
            </a:pPr>
            <a:endParaRPr sz="2700" b="0" i="0" u="none" strike="noStrike" cap="none">
              <a:solidFill>
                <a:srgbClr val="FF0000"/>
              </a:solidFill>
              <a:latin typeface="Rambla"/>
              <a:ea typeface="Rambla"/>
              <a:cs typeface="Rambla"/>
              <a:sym typeface="Rambla"/>
            </a:endParaRPr>
          </a:p>
          <a:p>
            <a:pPr marL="0" marR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endParaRPr sz="2700" b="0" i="0" u="none" strike="noStrike" cap="none">
              <a:solidFill>
                <a:srgbClr val="FF0000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459" name="Shape 45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Rambla"/>
              <a:buNone/>
            </a:pPr>
            <a:r>
              <a:rPr lang="en-US"/>
              <a:t>Wed</a:t>
            </a:r>
            <a:r>
              <a:rPr lang="en-US" sz="4100" b="1" i="0" u="none" strike="noStrike" cap="non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rPr>
              <a:t> Warm Up 10/</a:t>
            </a:r>
            <a:r>
              <a:rPr lang="en-US"/>
              <a:t>12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Shape 464"/>
          <p:cNvSpPr txBox="1"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65760" marR="0" lvl="0" indent="-26416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</a:pPr>
            <a:r>
              <a:rPr lang="en-US" sz="27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Ch 6 Declaration of Independence </a:t>
            </a:r>
            <a:r>
              <a:rPr lang="en-US" sz="2700" b="0" i="0" u="none" strike="noStrike" cap="none">
                <a:solidFill>
                  <a:srgbClr val="FF0000"/>
                </a:solidFill>
                <a:latin typeface="Rambla"/>
                <a:ea typeface="Rambla"/>
                <a:cs typeface="Rambla"/>
                <a:sym typeface="Rambla"/>
              </a:rPr>
              <a:t>(pg 79)</a:t>
            </a:r>
          </a:p>
          <a:p>
            <a:pPr marL="365760" marR="0" lvl="0" indent="-26416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</a:pPr>
            <a:r>
              <a:rPr lang="en-US" sz="27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Read Patrick </a:t>
            </a:r>
            <a:r>
              <a:rPr lang="en-US"/>
              <a:t>Henry's</a:t>
            </a:r>
            <a:r>
              <a:rPr lang="en-US" sz="27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famous speech about freedom at the bottom of the page…”Gentlemen may cry…..</a:t>
            </a:r>
          </a:p>
          <a:p>
            <a:pPr marL="365760" marR="0" lvl="0" indent="-26416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</a:pPr>
            <a:r>
              <a:rPr lang="en-US" sz="27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Describe what you believe Henry means, </a:t>
            </a:r>
            <a:r>
              <a:rPr lang="en-US" sz="2700" b="0" i="0" u="none" strike="noStrike" cap="none">
                <a:solidFill>
                  <a:srgbClr val="FF0000"/>
                </a:solidFill>
                <a:latin typeface="Rambla"/>
                <a:ea typeface="Rambla"/>
                <a:cs typeface="Rambla"/>
                <a:sym typeface="Rambla"/>
              </a:rPr>
              <a:t>“I know not what course others may take; but as for me, give me liberty, or give me death!”</a:t>
            </a:r>
          </a:p>
        </p:txBody>
      </p:sp>
      <p:sp>
        <p:nvSpPr>
          <p:cNvPr id="465" name="Shape 46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Rambla"/>
              <a:buNone/>
            </a:pPr>
            <a:r>
              <a:rPr lang="en-US"/>
              <a:t>Wed: Dec of Independence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Shape 470"/>
          <p:cNvSpPr txBox="1"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65760" marR="0" lvl="0" indent="-26416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</a:pPr>
            <a:r>
              <a:rPr lang="en-US" sz="27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Cornell Notes(Two Column)</a:t>
            </a:r>
          </a:p>
          <a:p>
            <a:pPr marL="0" marR="0" lvl="0" indent="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2700" b="0" i="0" u="none" strike="noStrike" cap="non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471" name="Shape 47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Rambla"/>
              <a:buNone/>
            </a:pPr>
            <a:r>
              <a:rPr lang="en-US" sz="4100" b="1" i="0" u="none" strike="noStrike" cap="non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rPr>
              <a:t>6.2 The War Begins</a:t>
            </a:r>
          </a:p>
        </p:txBody>
      </p:sp>
      <p:graphicFrame>
        <p:nvGraphicFramePr>
          <p:cNvPr id="472" name="Shape 472"/>
          <p:cNvGraphicFramePr/>
          <p:nvPr/>
        </p:nvGraphicFramePr>
        <p:xfrm>
          <a:off x="1143000" y="2362200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{5E3DA579-8685-4E96-A3A8-93543150B782}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57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478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George Washington and the Continental Army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What was the Continental Army?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Why choose George Washington?</a:t>
                      </a: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Battle of Bunker Hill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8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8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8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8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8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8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8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8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What happened here at Breed’s Hill and Bunker Hill? What did both sides find out after this battle?</a:t>
                      </a: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Shape 477"/>
          <p:cNvSpPr txBox="1"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65760" marR="0" lvl="0" indent="-26416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</a:pPr>
            <a:r>
              <a:rPr lang="en-US" sz="27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Cornell Notes(Two Column)</a:t>
            </a:r>
          </a:p>
          <a:p>
            <a:pPr marL="0" marR="0" lvl="0" indent="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2700" b="0" i="0" u="none" strike="noStrike" cap="non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478" name="Shape 47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Rambla"/>
              <a:buNone/>
            </a:pPr>
            <a:r>
              <a:rPr lang="en-US" sz="4100" b="1" i="0" u="none" strike="noStrike" cap="non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rPr>
              <a:t>6.3 The Siege of Boston</a:t>
            </a:r>
          </a:p>
        </p:txBody>
      </p:sp>
      <p:graphicFrame>
        <p:nvGraphicFramePr>
          <p:cNvPr id="479" name="Shape 479"/>
          <p:cNvGraphicFramePr/>
          <p:nvPr/>
        </p:nvGraphicFramePr>
        <p:xfrm>
          <a:off x="1143000" y="2362200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{5E3DA579-8685-4E96-A3A8-93543150B782}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57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478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Ticonderoga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285750" marR="0" lvl="0" indent="-285750" algn="l" rt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100000"/>
                        <a:buFont typeface="Arial"/>
                        <a:buChar char="•"/>
                      </a:pPr>
                      <a:r>
                        <a:rPr lang="en-US" sz="1800"/>
                        <a:t>Describe what Washington did to prepare in its “siege” of Boston.</a:t>
                      </a:r>
                    </a:p>
                    <a:p>
                      <a:pPr marL="285750" marR="0" lvl="0" indent="-285750" algn="l" rt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100000"/>
                        <a:buFont typeface="Arial"/>
                        <a:buChar char="•"/>
                      </a:pPr>
                      <a:r>
                        <a:rPr lang="en-US" sz="1800"/>
                        <a:t>Define siege</a:t>
                      </a: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The British Abandon Boston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285750" marR="0" lvl="0" indent="-285750" algn="l" rt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100000"/>
                        <a:buFont typeface="Arial"/>
                        <a:buChar char="•"/>
                      </a:pPr>
                      <a:r>
                        <a:rPr lang="en-US" sz="1800"/>
                        <a:t>Why did the British abandon Boston?</a:t>
                      </a: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Shape 484"/>
          <p:cNvSpPr txBox="1"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65760" marR="0" lvl="0" indent="-26416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</a:pPr>
            <a:r>
              <a:rPr lang="en-US" sz="2700" b="1" i="0" u="sng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Scenario: </a:t>
            </a:r>
            <a:r>
              <a:rPr lang="en-US" sz="27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You have just turned 18 and you want to move out of your parents house and start a new life on your own. </a:t>
            </a:r>
            <a:r>
              <a:rPr lang="en-US" sz="2700" b="0" i="0" u="none" strike="noStrike" cap="none">
                <a:solidFill>
                  <a:srgbClr val="FF0000"/>
                </a:solidFill>
                <a:latin typeface="Rambla"/>
                <a:ea typeface="Rambla"/>
                <a:cs typeface="Rambla"/>
                <a:sym typeface="Rambla"/>
              </a:rPr>
              <a:t>Create a 2-column chart</a:t>
            </a:r>
            <a:r>
              <a:rPr lang="en-US" sz="2700" b="0" i="0" u="none" strike="noStrike" cap="none">
                <a:solidFill>
                  <a:srgbClr val="FFFF00"/>
                </a:solidFill>
                <a:latin typeface="Rambla"/>
                <a:ea typeface="Rambla"/>
                <a:cs typeface="Rambla"/>
                <a:sym typeface="Rambla"/>
              </a:rPr>
              <a:t> </a:t>
            </a:r>
            <a:r>
              <a:rPr lang="en-US" sz="27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that describes the pros and cons of not living with your parents anymore.</a:t>
            </a:r>
          </a:p>
        </p:txBody>
      </p:sp>
      <p:sp>
        <p:nvSpPr>
          <p:cNvPr id="485" name="Shape 48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Rambla"/>
              <a:buNone/>
            </a:pPr>
            <a:r>
              <a:rPr lang="en-US" sz="4100" b="1" i="0" u="none" strike="noStrike" cap="non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rPr>
              <a:t>T</a:t>
            </a:r>
            <a:r>
              <a:rPr lang="en-US"/>
              <a:t>hur</a:t>
            </a:r>
            <a:r>
              <a:rPr lang="en-US" sz="4100" b="1" i="0" u="none" strike="noStrike" cap="non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rPr>
              <a:t> Warm Up 10/13</a:t>
            </a:r>
          </a:p>
        </p:txBody>
      </p:sp>
      <p:graphicFrame>
        <p:nvGraphicFramePr>
          <p:cNvPr id="486" name="Shape 486"/>
          <p:cNvGraphicFramePr/>
          <p:nvPr/>
        </p:nvGraphicFramePr>
        <p:xfrm>
          <a:off x="1371600" y="4114800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{5E3DA579-8685-4E96-A3A8-93543150B782}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66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Pros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Cons</a:t>
                      </a: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975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Shape 491"/>
          <p:cNvSpPr txBox="1"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65760" marR="0" lvl="0" indent="-26416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</a:pPr>
            <a:r>
              <a:rPr lang="en-US" sz="27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Lexington Basics</a:t>
            </a:r>
          </a:p>
          <a:p>
            <a:pPr marL="109728" marR="0" lvl="0" indent="-8128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US" sz="27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What happened:</a:t>
            </a:r>
          </a:p>
          <a:p>
            <a:pPr marL="109728" marR="0" lvl="0" indent="-8128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2700" b="0" i="0" u="none" strike="noStrike" cap="non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marL="109728" marR="0" lvl="0" indent="-8128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US" sz="27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Why is this important:</a:t>
            </a:r>
          </a:p>
        </p:txBody>
      </p:sp>
      <p:sp>
        <p:nvSpPr>
          <p:cNvPr id="492" name="Shape 49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Rambla"/>
              <a:buNone/>
            </a:pPr>
            <a:r>
              <a:rPr lang="en-US" sz="4100" b="1" i="0" u="none" strike="noStrike" cap="non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rPr>
              <a:t>Thursday 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Shape 497"/>
          <p:cNvSpPr txBox="1"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65760" marR="0" lvl="0" indent="-26416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</a:pPr>
            <a:r>
              <a:rPr lang="en-US" sz="27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Review for the Test with a partner near you</a:t>
            </a:r>
          </a:p>
          <a:p>
            <a:pPr marL="365760" marR="0" lvl="0" indent="-26416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</a:pPr>
            <a:r>
              <a:rPr lang="en-US" sz="27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1. Questioner/Respondent</a:t>
            </a:r>
          </a:p>
          <a:p>
            <a:pPr marL="109728" marR="0" lvl="0" indent="-8128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US" sz="27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-Use your timeline/book and ask your partner a question about one of the causes, then switch.</a:t>
            </a:r>
          </a:p>
          <a:p>
            <a:pPr marL="109728" marR="0" lvl="0" indent="-8128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US" sz="2700" b="1" i="0" u="none" strike="noStrike" cap="none">
                <a:solidFill>
                  <a:srgbClr val="FF0000"/>
                </a:solidFill>
                <a:latin typeface="Rambla"/>
                <a:ea typeface="Rambla"/>
                <a:cs typeface="Rambla"/>
                <a:sym typeface="Rambla"/>
              </a:rPr>
              <a:t>Example: </a:t>
            </a:r>
          </a:p>
          <a:p>
            <a:pPr marL="109728" marR="0" lvl="0" indent="-8128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US" sz="27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1. What was “taxation without representation”?</a:t>
            </a:r>
          </a:p>
          <a:p>
            <a:pPr marL="109728" marR="0" lvl="0" indent="-8128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US" sz="27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2.Argue why “taxation without representation” was not fair</a:t>
            </a:r>
          </a:p>
        </p:txBody>
      </p:sp>
      <p:sp>
        <p:nvSpPr>
          <p:cNvPr id="498" name="Shape 49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FF0000"/>
              </a:buClr>
              <a:buSzPct val="25000"/>
              <a:buFont typeface="Rambla"/>
              <a:buNone/>
            </a:pPr>
            <a:r>
              <a:rPr lang="en-US" sz="3200" b="1" i="0" u="none" strike="noStrike" cap="none">
                <a:solidFill>
                  <a:srgbClr val="FF0000"/>
                </a:solidFill>
                <a:latin typeface="Rambla"/>
                <a:ea typeface="Rambla"/>
                <a:cs typeface="Rambla"/>
                <a:sym typeface="Rambla"/>
              </a:rPr>
              <a:t>Fri Warm Up-You will turn in your Domino Timeline before we start the test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65760" marR="0" lvl="0" indent="-26416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</a:pPr>
            <a:r>
              <a:rPr lang="en-US" sz="2700" b="1" i="0" u="none" strike="noStrike" cap="none">
                <a:solidFill>
                  <a:srgbClr val="FF0000"/>
                </a:solidFill>
                <a:latin typeface="Rambla"/>
                <a:ea typeface="Rambla"/>
                <a:cs typeface="Rambla"/>
                <a:sym typeface="Rambla"/>
              </a:rPr>
              <a:t>Activities Page</a:t>
            </a:r>
          </a:p>
          <a:p>
            <a:pPr marL="1371600" marR="0" lvl="2" indent="-457200" algn="l" rtl="0">
              <a:lnSpc>
                <a:spcPct val="90000"/>
              </a:lnSpc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Rambla"/>
              <a:buAutoNum type="arabicPeriod"/>
            </a:pPr>
            <a:r>
              <a:rPr lang="en-US" sz="2100" b="1" i="0" u="none" strike="noStrike" cap="none">
                <a:solidFill>
                  <a:srgbClr val="002060"/>
                </a:solidFill>
                <a:latin typeface="Rambla"/>
                <a:ea typeface="Rambla"/>
                <a:cs typeface="Rambla"/>
                <a:sym typeface="Rambla"/>
              </a:rPr>
              <a:t>Read the word from the text (Chapter 5)</a:t>
            </a:r>
          </a:p>
          <a:p>
            <a:pPr marL="1371600" marR="0" lvl="2" indent="-457200" algn="l" rtl="0">
              <a:lnSpc>
                <a:spcPct val="90000"/>
              </a:lnSpc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Rambla"/>
              <a:buAutoNum type="arabicPeriod"/>
            </a:pPr>
            <a:r>
              <a:rPr lang="en-US" sz="2100" b="1" i="0" u="none" strike="noStrike" cap="none">
                <a:solidFill>
                  <a:srgbClr val="002060"/>
                </a:solidFill>
                <a:latin typeface="Rambla"/>
                <a:ea typeface="Rambla"/>
                <a:cs typeface="Rambla"/>
                <a:sym typeface="Rambla"/>
              </a:rPr>
              <a:t>Put the definition on your paper in 6 words or less.</a:t>
            </a:r>
          </a:p>
          <a:p>
            <a:pPr marL="1371600" marR="0" lvl="2" indent="-457200" algn="l" rtl="0">
              <a:lnSpc>
                <a:spcPct val="90000"/>
              </a:lnSpc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Rambla"/>
              <a:buAutoNum type="arabicPeriod"/>
            </a:pPr>
            <a:r>
              <a:rPr lang="en-US" sz="2100" b="1" i="0" u="none" strike="noStrike" cap="none">
                <a:solidFill>
                  <a:srgbClr val="002060"/>
                </a:solidFill>
                <a:latin typeface="Rambla"/>
                <a:ea typeface="Rambla"/>
                <a:cs typeface="Rambla"/>
                <a:sym typeface="Rambla"/>
              </a:rPr>
              <a:t>Highlight the </a:t>
            </a:r>
            <a:r>
              <a:rPr lang="en-US" sz="2100" b="1" i="0" u="sng" strike="noStrike" cap="none">
                <a:solidFill>
                  <a:srgbClr val="FF0000"/>
                </a:solidFill>
                <a:latin typeface="Rambla"/>
                <a:ea typeface="Rambla"/>
                <a:cs typeface="Rambla"/>
                <a:sym typeface="Rambla"/>
              </a:rPr>
              <a:t>key word </a:t>
            </a:r>
            <a:r>
              <a:rPr lang="en-US" sz="2100" b="1" i="0" u="none" strike="noStrike" cap="none">
                <a:solidFill>
                  <a:srgbClr val="002060"/>
                </a:solidFill>
                <a:latin typeface="Rambla"/>
                <a:ea typeface="Rambla"/>
                <a:cs typeface="Rambla"/>
                <a:sym typeface="Rambla"/>
              </a:rPr>
              <a:t>in the definition.</a:t>
            </a:r>
          </a:p>
          <a:p>
            <a:pPr marL="1371600" marR="0" lvl="2" indent="-457200" algn="l" rtl="0">
              <a:lnSpc>
                <a:spcPct val="90000"/>
              </a:lnSpc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Rambla"/>
              <a:buAutoNum type="arabicPeriod"/>
            </a:pPr>
            <a:r>
              <a:rPr lang="en-US" sz="2100" b="1" i="0" u="none" strike="noStrike" cap="none">
                <a:solidFill>
                  <a:srgbClr val="002060"/>
                </a:solidFill>
                <a:latin typeface="Rambla"/>
                <a:ea typeface="Rambla"/>
                <a:cs typeface="Rambla"/>
                <a:sym typeface="Rambla"/>
              </a:rPr>
              <a:t>Using at least 5 of your vocab words, create a </a:t>
            </a:r>
            <a:r>
              <a:rPr lang="en-US" sz="2100" b="1" i="0" u="sng" strike="noStrike" cap="none">
                <a:solidFill>
                  <a:srgbClr val="002060"/>
                </a:solidFill>
                <a:latin typeface="Rambla"/>
                <a:ea typeface="Rambla"/>
                <a:cs typeface="Rambla"/>
                <a:sym typeface="Rambla"/>
              </a:rPr>
              <a:t>summary</a:t>
            </a:r>
            <a:r>
              <a:rPr lang="en-US" sz="2100" b="1" i="0" u="none" strike="noStrike" cap="none">
                <a:solidFill>
                  <a:srgbClr val="002060"/>
                </a:solidFill>
                <a:latin typeface="Rambla"/>
                <a:ea typeface="Rambla"/>
                <a:cs typeface="Rambla"/>
                <a:sym typeface="Rambla"/>
              </a:rPr>
              <a:t> that answers the following question.</a:t>
            </a:r>
          </a:p>
          <a:p>
            <a:pPr lvl="0" rtl="0">
              <a:spcBef>
                <a:spcPts val="0"/>
              </a:spcBef>
              <a:buClr>
                <a:schemeClr val="accent1"/>
              </a:buClr>
              <a:buSzPct val="68000"/>
              <a:buFont typeface="Noto Sans Symbols"/>
              <a:buChar char="▶"/>
            </a:pPr>
            <a:r>
              <a:rPr lang="en-US" b="1" u="sng"/>
              <a:t>Based on what you know from your vocab, what caused the American Revolution?</a:t>
            </a:r>
          </a:p>
          <a:p>
            <a:pPr marL="914400" marR="0" lvl="0" indent="0" algn="l" rtl="0">
              <a:lnSpc>
                <a:spcPct val="90000"/>
              </a:lnSpc>
              <a:spcBef>
                <a:spcPts val="350"/>
              </a:spcBef>
              <a:spcAft>
                <a:spcPts val="0"/>
              </a:spcAft>
              <a:buNone/>
            </a:pPr>
            <a:endParaRPr b="1">
              <a:solidFill>
                <a:srgbClr val="002060"/>
              </a:solidFill>
            </a:endParaRPr>
          </a:p>
          <a:p>
            <a:pPr marL="914400" marR="0" lvl="2" indent="0" algn="l" rtl="0">
              <a:lnSpc>
                <a:spcPct val="90000"/>
              </a:lnSpc>
              <a:spcBef>
                <a:spcPts val="350"/>
              </a:spcBef>
              <a:buClr>
                <a:schemeClr val="accent2"/>
              </a:buClr>
              <a:buSzPct val="25000"/>
              <a:buFont typeface="Noto Sans Symbols"/>
              <a:buNone/>
            </a:pPr>
            <a:endParaRPr sz="2100" b="1" i="0" u="none" strike="noStrike" cap="none">
              <a:solidFill>
                <a:srgbClr val="002060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157" name="Shape 15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Rambla"/>
              <a:buNone/>
            </a:pPr>
            <a:r>
              <a:rPr lang="en-US"/>
              <a:t>Causes of the Revolution Vocab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1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Shape 503"/>
          <p:cNvSpPr txBox="1"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65760" marR="0" lvl="0" indent="-26416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None/>
            </a:pPr>
            <a:endParaRPr sz="2700" b="0" i="0" u="none" strike="noStrike" cap="non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504" name="Shape 50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Rambla"/>
              <a:buNone/>
            </a:pPr>
            <a:r>
              <a:rPr lang="en-US" sz="4100" b="1" i="0" u="none" strike="noStrike" cap="non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rPr>
              <a:t>Unit 2 American Revolution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Shape 50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Rambla"/>
              <a:buNone/>
            </a:pPr>
            <a:r>
              <a:rPr lang="en-US" sz="3690" b="1" i="0" u="none" strike="noStrike" cap="non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rPr>
              <a:t>Warm Up Wed:Declaration of Independence</a:t>
            </a:r>
          </a:p>
        </p:txBody>
      </p:sp>
      <p:sp>
        <p:nvSpPr>
          <p:cNvPr id="510" name="Shape 510"/>
          <p:cNvSpPr txBox="1"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US" sz="27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-What does the visual metaphor on page 79 represent?</a:t>
            </a:r>
          </a:p>
          <a:p>
            <a:pPr marL="365760" marR="0" lvl="0" indent="-26416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</a:pPr>
            <a:r>
              <a:rPr lang="en-US" sz="27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Battle of Bunker Hill</a:t>
            </a:r>
          </a:p>
          <a:p>
            <a:pPr marL="0" marR="0" lvl="0" indent="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US" sz="27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-Review. What happened here? What did this show Americans and the British?</a:t>
            </a:r>
          </a:p>
          <a:p>
            <a:pPr marL="365760" marR="0" lvl="0" indent="-26416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</a:pPr>
            <a:r>
              <a:rPr lang="en-US" sz="27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Video clip on Bunker Hill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5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5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Shape 515"/>
          <p:cNvSpPr txBox="1"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65760" marR="0" lvl="0" indent="-26416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</a:pPr>
            <a:r>
              <a:rPr lang="en-US" sz="27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Partner Dissection of Dec of Independence</a:t>
            </a:r>
          </a:p>
          <a:p>
            <a:pPr marL="109728" marR="0" lvl="0" indent="-8128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US" sz="2700" b="0" i="0" u="none" strike="noStrike" cap="none">
                <a:solidFill>
                  <a:srgbClr val="7030A0"/>
                </a:solidFill>
                <a:latin typeface="Rambla"/>
                <a:ea typeface="Rambla"/>
                <a:cs typeface="Rambla"/>
                <a:sym typeface="Rambla"/>
              </a:rPr>
              <a:t>Choose 2 Areas to analyze</a:t>
            </a:r>
          </a:p>
          <a:p>
            <a:pPr marL="365760" marR="0" lvl="0" indent="-26416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</a:pPr>
            <a:r>
              <a:rPr lang="en-US" sz="27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What do you want to declare yourself independent from?</a:t>
            </a:r>
          </a:p>
          <a:p>
            <a:pPr marL="365760" marR="0" lvl="0" indent="-26416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</a:pPr>
            <a:r>
              <a:rPr lang="en-US" sz="27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School or Personal or a combo of both</a:t>
            </a:r>
          </a:p>
          <a:p>
            <a:pPr marL="365760" marR="0" lvl="0" indent="-26416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</a:pPr>
            <a:r>
              <a:rPr lang="en-US" sz="2700" b="0" i="0" u="none" strike="noStrike" cap="none">
                <a:solidFill>
                  <a:srgbClr val="FF0000"/>
                </a:solidFill>
                <a:latin typeface="Rambla"/>
                <a:ea typeface="Rambla"/>
                <a:cs typeface="Rambla"/>
                <a:sym typeface="Rambla"/>
              </a:rPr>
              <a:t>When in the course of human events it becomes necessary for …………………..</a:t>
            </a:r>
          </a:p>
          <a:p>
            <a:pPr marL="365760" marR="0" lvl="0" indent="-26416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None/>
            </a:pPr>
            <a:endParaRPr sz="2700" b="0" i="0" u="none" strike="noStrike" cap="non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516" name="Shape 51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Rambla"/>
              <a:buNone/>
            </a:pPr>
            <a:r>
              <a:rPr lang="en-US" sz="4100" b="1" i="0" u="none" strike="noStrike" cap="non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rPr>
              <a:t>Dec of Independence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Shape 521"/>
          <p:cNvSpPr txBox="1"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65760" marR="0" lvl="0" indent="-26416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</a:pPr>
            <a:r>
              <a:rPr lang="en-US" sz="27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Take 5 minutes and share what you want to be independent from.</a:t>
            </a:r>
          </a:p>
          <a:p>
            <a:pPr marL="109728" marR="0" lvl="0" indent="-8128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US" sz="27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-What I would like to be independent from?</a:t>
            </a:r>
          </a:p>
          <a:p>
            <a:pPr marL="109728" marR="0" lvl="0" indent="-8128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US" sz="27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-Why would this </a:t>
            </a:r>
            <a:r>
              <a:rPr lang="en-US" sz="2700" b="0" i="0" u="none" strike="noStrike" cap="none">
                <a:solidFill>
                  <a:srgbClr val="FF0000"/>
                </a:solidFill>
                <a:latin typeface="Rambla"/>
                <a:ea typeface="Rambla"/>
                <a:cs typeface="Rambla"/>
                <a:sym typeface="Rambla"/>
              </a:rPr>
              <a:t>benefit</a:t>
            </a:r>
            <a:r>
              <a:rPr lang="en-US" sz="27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your life?</a:t>
            </a:r>
          </a:p>
        </p:txBody>
      </p:sp>
      <p:sp>
        <p:nvSpPr>
          <p:cNvPr id="522" name="Shape 52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Rambla"/>
              <a:buNone/>
            </a:pPr>
            <a:r>
              <a:rPr lang="en-US" sz="4100" b="1" i="0" u="none" strike="noStrike" cap="non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rPr>
              <a:t>Dec of Independence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Shape 527"/>
          <p:cNvSpPr txBox="1"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65760" marR="0" lvl="0" indent="-26416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</a:pPr>
            <a:r>
              <a:rPr lang="en-US" sz="27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“</a:t>
            </a:r>
            <a:r>
              <a:rPr lang="en-US" sz="2700" b="0" i="0" u="none" strike="noStrike" cap="none">
                <a:solidFill>
                  <a:srgbClr val="FF0000"/>
                </a:solidFill>
                <a:latin typeface="Rambla"/>
                <a:ea typeface="Rambla"/>
                <a:cs typeface="Rambla"/>
                <a:sym typeface="Rambla"/>
              </a:rPr>
              <a:t>Life, Liberty, and the Pursuit of Happiness</a:t>
            </a:r>
            <a:r>
              <a:rPr lang="en-US" sz="27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” Describe what you believe this means and how it applies to you specifically.</a:t>
            </a:r>
          </a:p>
        </p:txBody>
      </p:sp>
      <p:sp>
        <p:nvSpPr>
          <p:cNvPr id="528" name="Shape 52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Rambla"/>
              <a:buNone/>
            </a:pPr>
            <a:r>
              <a:rPr lang="en-US" sz="4100" b="1" i="0" u="none" strike="noStrike" cap="non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rPr>
              <a:t>Thur Warm Up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Shape 533"/>
          <p:cNvSpPr txBox="1"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65760" marR="0" lvl="0" indent="-26416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</a:pPr>
            <a:r>
              <a:rPr lang="en-US" sz="27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What differences do you see between the two armies?</a:t>
            </a:r>
          </a:p>
          <a:p>
            <a:pPr marL="365760" marR="0" lvl="0" indent="-26416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</a:pPr>
            <a:r>
              <a:rPr lang="en-US" sz="27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What inferences can you draw about these armies?</a:t>
            </a:r>
          </a:p>
        </p:txBody>
      </p:sp>
      <p:sp>
        <p:nvSpPr>
          <p:cNvPr id="534" name="Shape 534"/>
          <p:cNvSpPr txBox="1"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Rambla"/>
              <a:buNone/>
            </a:pPr>
            <a:r>
              <a:rPr lang="en-US" sz="4100" b="1" i="0" u="none" strike="noStrike" cap="non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rPr>
              <a:t>Picture Analysis-pg 86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39" name="Shape 539"/>
          <p:cNvGraphicFramePr/>
          <p:nvPr/>
        </p:nvGraphicFramePr>
        <p:xfrm>
          <a:off x="457200" y="1481137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{5E3DA579-8685-4E96-A3A8-93543150B782}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Strengths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Weaknesses</a:t>
                      </a: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914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American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303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British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40" name="Shape 54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Rambla"/>
              <a:buNone/>
            </a:pPr>
            <a:r>
              <a:rPr lang="en-US" sz="3690" b="1" i="0" u="none" strike="noStrike" cap="non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rPr>
              <a:t>American/British Strengths and Weaknesses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Shape 545"/>
          <p:cNvSpPr txBox="1"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65760" marR="0" lvl="0" indent="-26416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</a:pPr>
            <a:r>
              <a:rPr lang="en-US" sz="27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Based on the evidence who should win this war and why?</a:t>
            </a:r>
          </a:p>
        </p:txBody>
      </p:sp>
      <p:sp>
        <p:nvSpPr>
          <p:cNvPr id="546" name="Shape 54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Rambla"/>
              <a:buNone/>
            </a:pPr>
            <a:r>
              <a:rPr lang="en-US" sz="4100" b="1" i="0" u="none" strike="noStrike" cap="non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rPr>
              <a:t>Exit Ticket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Shape 551"/>
          <p:cNvSpPr txBox="1"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65760" marR="0" lvl="0" indent="-26416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7058"/>
              <a:buFont typeface="Noto Sans Symbols"/>
              <a:buChar char="▶"/>
            </a:pPr>
            <a:r>
              <a:rPr lang="en-US" sz="1282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A. Factors favoring Britain </a:t>
            </a:r>
          </a:p>
          <a:p>
            <a:pPr marL="365760" marR="0" lvl="0" indent="-26416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7058"/>
              <a:buFont typeface="Noto Sans Symbols"/>
              <a:buChar char="▶"/>
            </a:pPr>
            <a:r>
              <a:rPr lang="en-US" sz="1282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1. British government resources are inexhaustible by colonial standards. </a:t>
            </a:r>
          </a:p>
          <a:p>
            <a:pPr marL="365760" marR="0" lvl="0" indent="-26416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7058"/>
              <a:buFont typeface="Noto Sans Symbols"/>
              <a:buChar char="▶"/>
            </a:pPr>
            <a:r>
              <a:rPr lang="en-US" sz="1282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2. British government much more stable. </a:t>
            </a:r>
          </a:p>
          <a:p>
            <a:pPr marL="365760" marR="0" lvl="0" indent="-26416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7058"/>
              <a:buFont typeface="Noto Sans Symbols"/>
              <a:buChar char="▶"/>
            </a:pPr>
            <a:r>
              <a:rPr lang="en-US" sz="1282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3. British had a veteran army. </a:t>
            </a:r>
          </a:p>
          <a:p>
            <a:pPr marL="365760" marR="0" lvl="0" indent="-26416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7058"/>
              <a:buFont typeface="Noto Sans Symbols"/>
              <a:buChar char="▶"/>
            </a:pPr>
            <a:r>
              <a:rPr lang="en-US" sz="1282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4. Veteran officers. </a:t>
            </a:r>
          </a:p>
          <a:p>
            <a:pPr marL="365760" marR="0" lvl="0" indent="-26416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7058"/>
              <a:buFont typeface="Noto Sans Symbols"/>
              <a:buChar char="▶"/>
            </a:pPr>
            <a:r>
              <a:rPr lang="en-US" sz="1282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5. US Second Continental Congress young, inexperienced by British standards, not ready to fight a war by any means </a:t>
            </a:r>
          </a:p>
          <a:p>
            <a:pPr marL="365760" marR="0" lvl="0" indent="-26416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7058"/>
              <a:buFont typeface="Noto Sans Symbols"/>
              <a:buChar char="▶"/>
            </a:pPr>
            <a:r>
              <a:rPr lang="en-US" sz="1282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6. Continental Army was small and poorly supplied. </a:t>
            </a:r>
          </a:p>
          <a:p>
            <a:pPr marL="365760" marR="0" lvl="0" indent="-26416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7058"/>
              <a:buFont typeface="Noto Sans Symbols"/>
              <a:buChar char="▶"/>
            </a:pPr>
            <a:r>
              <a:rPr lang="en-US" sz="1282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7. England had world's</a:t>
            </a:r>
          </a:p>
          <a:p>
            <a:pPr marL="365760" marR="0" lvl="0" indent="-26416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7058"/>
              <a:buFont typeface="Noto Sans Symbols"/>
              <a:buChar char="▶"/>
            </a:pPr>
            <a:r>
              <a:rPr lang="en-US" sz="1282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greatest navy. </a:t>
            </a:r>
          </a:p>
          <a:p>
            <a:pPr marL="365760" marR="0" lvl="0" indent="-26416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7058"/>
              <a:buFont typeface="Noto Sans Symbols"/>
              <a:buChar char="▶"/>
            </a:pPr>
            <a:r>
              <a:rPr lang="en-US" sz="1282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8. Britain had substantial support within colonies. </a:t>
            </a:r>
          </a:p>
          <a:p>
            <a:pPr marL="365760" marR="0" lvl="0" indent="-26416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7058"/>
              <a:buFont typeface="Noto Sans Symbols"/>
              <a:buChar char="▶"/>
            </a:pPr>
            <a:r>
              <a:rPr lang="en-US" sz="1282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Factors favoring the Rebels </a:t>
            </a:r>
          </a:p>
          <a:p>
            <a:pPr marL="365760" marR="0" lvl="0" indent="-26416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7058"/>
              <a:buFont typeface="Noto Sans Symbols"/>
              <a:buChar char="▶"/>
            </a:pPr>
            <a:r>
              <a:rPr lang="en-US" sz="1282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1. US had advantage of fighting on home soil. </a:t>
            </a:r>
          </a:p>
          <a:p>
            <a:pPr marL="365760" marR="0" lvl="0" indent="-26416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7058"/>
              <a:buFont typeface="Noto Sans Symbols"/>
              <a:buChar char="▶"/>
            </a:pPr>
            <a:r>
              <a:rPr lang="en-US" sz="1282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2. UK troops needed weeks, sometimes months to get troops and supplies to America. </a:t>
            </a:r>
          </a:p>
          <a:p>
            <a:pPr marL="365760" marR="0" lvl="0" indent="-26416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7058"/>
              <a:buFont typeface="Noto Sans Symbols"/>
              <a:buChar char="▶"/>
            </a:pPr>
            <a:r>
              <a:rPr lang="en-US" sz="1282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3. US troops more motivated than their counterparts: Fighting for independence from Britain. </a:t>
            </a:r>
          </a:p>
          <a:p>
            <a:pPr marL="365760" marR="0" lvl="0" indent="-26416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7058"/>
              <a:buFont typeface="Noto Sans Symbols"/>
              <a:buChar char="▶"/>
            </a:pPr>
            <a:r>
              <a:rPr lang="en-US" sz="1282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4. British Army a mercenary army. </a:t>
            </a:r>
          </a:p>
          <a:p>
            <a:pPr marL="365760" marR="0" lvl="0" indent="-26416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7058"/>
              <a:buFont typeface="Noto Sans Symbols"/>
              <a:buChar char="▶"/>
            </a:pPr>
            <a:r>
              <a:rPr lang="en-US" sz="1282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5. British officers were aristocrats; they bought bought their rank and were adventure seekers. </a:t>
            </a:r>
          </a:p>
          <a:p>
            <a:pPr marL="365760" marR="0" lvl="0" indent="-26416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7058"/>
              <a:buFont typeface="Noto Sans Symbols"/>
              <a:buChar char="▶"/>
            </a:pPr>
            <a:r>
              <a:rPr lang="en-US" sz="1282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6. Washington good leader </a:t>
            </a:r>
          </a:p>
        </p:txBody>
      </p:sp>
      <p:sp>
        <p:nvSpPr>
          <p:cNvPr id="552" name="Shape 55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Rambla"/>
              <a:buNone/>
            </a:pPr>
            <a:r>
              <a:rPr lang="en-US" sz="3690" b="1" i="0" u="none" strike="noStrike" cap="non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rPr>
              <a:t>Strengths and Weaknesses Analysis</a:t>
            </a: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Shape 557"/>
          <p:cNvSpPr txBox="1"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US" sz="2700" b="0" i="0" u="none" strike="noStrike" cap="none">
                <a:solidFill>
                  <a:srgbClr val="FFFF00"/>
                </a:solidFill>
                <a:latin typeface="Rambla"/>
                <a:ea typeface="Rambla"/>
                <a:cs typeface="Rambla"/>
                <a:sym typeface="Rambla"/>
              </a:rPr>
              <a:t>MO BUCK MADNESS!!!!!!!</a:t>
            </a:r>
          </a:p>
          <a:p>
            <a:pPr marL="365760" marR="0" lvl="0" indent="-26416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</a:pPr>
            <a:r>
              <a:rPr lang="en-US" sz="27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Writing Claim Practice</a:t>
            </a:r>
          </a:p>
          <a:p>
            <a:pPr marL="365760" marR="0" lvl="0" indent="-26416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</a:pPr>
            <a:r>
              <a:rPr lang="en-US" sz="2700" b="1" i="0" u="sng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Prompt: </a:t>
            </a:r>
            <a:r>
              <a:rPr lang="en-US" sz="27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Justify what you believe the best fast food restaurant is and the qualities that make this restaurant superior to the others.</a:t>
            </a:r>
          </a:p>
          <a:p>
            <a:pPr marL="365760" marR="0" lvl="0" indent="-26416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</a:pPr>
            <a:r>
              <a:rPr lang="en-US" sz="27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Partner Share</a:t>
            </a:r>
          </a:p>
          <a:p>
            <a:pPr marL="365760" marR="0" lvl="0" indent="-26416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None/>
            </a:pPr>
            <a:endParaRPr sz="2700" b="0" i="0" u="none" strike="noStrike" cap="non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marL="365760" marR="0" lvl="0" indent="-26416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None/>
            </a:pPr>
            <a:endParaRPr sz="2700" b="0" i="0" u="none" strike="noStrike" cap="non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marL="365760" marR="0" lvl="0" indent="-26416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None/>
            </a:pPr>
            <a:endParaRPr sz="2700" b="0" i="0" u="none" strike="noStrike" cap="non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marL="365760" marR="0" lvl="0" indent="-26416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None/>
            </a:pPr>
            <a:endParaRPr sz="2700" b="0" i="0" u="none" strike="noStrike" cap="non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558" name="Shape 55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Rambla"/>
              <a:buNone/>
            </a:pPr>
            <a:r>
              <a:rPr lang="en-US" sz="4100" b="1" i="0" u="none" strike="noStrike" cap="non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rPr>
              <a:t>Wed Warm Up Dec 3rd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5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5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>
            <a:spLocks noGrp="1"/>
          </p:cNvSpPr>
          <p:nvPr>
            <p:ph type="body" idx="1"/>
          </p:nvPr>
        </p:nvSpPr>
        <p:spPr>
          <a:xfrm>
            <a:off x="0" y="762000"/>
            <a:ext cx="9144000" cy="5867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65760" marR="0" lvl="0" indent="-26416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1578"/>
              <a:buFont typeface="Noto Sans Symbols"/>
              <a:buChar char="▶"/>
            </a:pPr>
            <a:r>
              <a:rPr lang="en-US" sz="1900" b="1" i="0" u="none" strike="noStrike" cap="none">
                <a:solidFill>
                  <a:srgbClr val="002060"/>
                </a:solidFill>
                <a:latin typeface="Rambla"/>
                <a:ea typeface="Rambla"/>
                <a:cs typeface="Rambla"/>
                <a:sym typeface="Rambla"/>
              </a:rPr>
              <a:t>Patriots:</a:t>
            </a:r>
            <a:r>
              <a:rPr lang="en-US" sz="1900" b="1" i="0" u="none" strike="noStrike" cap="none">
                <a:solidFill>
                  <a:srgbClr val="0070C0"/>
                </a:solidFill>
                <a:latin typeface="Rambla"/>
                <a:ea typeface="Rambla"/>
                <a:cs typeface="Rambla"/>
                <a:sym typeface="Rambla"/>
              </a:rPr>
              <a:t> </a:t>
            </a:r>
            <a:r>
              <a:rPr lang="en-US" sz="20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a person who vigorously supports their country and is prepared to defend it against enemies or detractors.</a:t>
            </a:r>
          </a:p>
          <a:p>
            <a:pPr marL="365760" marR="0" lvl="0" indent="-26416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</a:pPr>
            <a:r>
              <a:rPr lang="en-US" sz="1900" b="1" i="0" u="none" strike="noStrike" cap="none">
                <a:solidFill>
                  <a:srgbClr val="002060"/>
                </a:solidFill>
                <a:latin typeface="Rambla"/>
                <a:ea typeface="Rambla"/>
                <a:cs typeface="Rambla"/>
                <a:sym typeface="Rambla"/>
              </a:rPr>
              <a:t>Loyalists</a:t>
            </a:r>
            <a:r>
              <a:rPr lang="en-US" sz="1900" b="0" i="0" u="none" strike="noStrike" cap="none">
                <a:solidFill>
                  <a:srgbClr val="FFFF00"/>
                </a:solidFill>
                <a:latin typeface="Rambla"/>
                <a:ea typeface="Rambla"/>
                <a:cs typeface="Rambla"/>
                <a:sym typeface="Rambla"/>
              </a:rPr>
              <a:t>: </a:t>
            </a:r>
            <a:r>
              <a:rPr lang="en-US" sz="19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American colonists who remained loyal to Great Britain during the Revolutionary War.</a:t>
            </a:r>
          </a:p>
          <a:p>
            <a:pPr marL="365760" marR="0" lvl="0" indent="-26416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</a:pPr>
            <a:r>
              <a:rPr lang="en-US" sz="1900" b="1" i="0" u="none" strike="noStrike" cap="none">
                <a:solidFill>
                  <a:srgbClr val="002060"/>
                </a:solidFill>
                <a:latin typeface="Rambla"/>
                <a:ea typeface="Rambla"/>
                <a:cs typeface="Rambla"/>
                <a:sym typeface="Rambla"/>
              </a:rPr>
              <a:t>Allies</a:t>
            </a:r>
            <a:r>
              <a:rPr lang="en-US" sz="1900" b="0" i="0" u="none" strike="noStrike" cap="none">
                <a:solidFill>
                  <a:srgbClr val="002060"/>
                </a:solidFill>
                <a:latin typeface="Rambla"/>
                <a:ea typeface="Rambla"/>
                <a:cs typeface="Rambla"/>
                <a:sym typeface="Rambla"/>
              </a:rPr>
              <a:t>:</a:t>
            </a:r>
            <a:r>
              <a:rPr lang="en-US" sz="1900" b="0" i="0" u="none" strike="noStrike" cap="none">
                <a:solidFill>
                  <a:srgbClr val="FFFF00"/>
                </a:solidFill>
                <a:latin typeface="Rambla"/>
                <a:ea typeface="Rambla"/>
                <a:cs typeface="Rambla"/>
                <a:sym typeface="Rambla"/>
              </a:rPr>
              <a:t> </a:t>
            </a:r>
            <a:r>
              <a:rPr lang="en-US" sz="19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a nation that joins another nation in some common effort, like winning a war.</a:t>
            </a:r>
          </a:p>
          <a:p>
            <a:pPr marL="365760" marR="0" lvl="0" indent="-26416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</a:pPr>
            <a:r>
              <a:rPr lang="en-US" sz="1900" b="1" i="0" u="none" strike="noStrike" cap="none">
                <a:solidFill>
                  <a:srgbClr val="002060"/>
                </a:solidFill>
                <a:latin typeface="Rambla"/>
                <a:ea typeface="Rambla"/>
                <a:cs typeface="Rambla"/>
                <a:sym typeface="Rambla"/>
              </a:rPr>
              <a:t>Militia</a:t>
            </a:r>
            <a:r>
              <a:rPr lang="en-US" sz="1900" b="0" i="0" u="none" strike="noStrike" cap="none">
                <a:solidFill>
                  <a:srgbClr val="002060"/>
                </a:solidFill>
                <a:latin typeface="Rambla"/>
                <a:ea typeface="Rambla"/>
                <a:cs typeface="Rambla"/>
                <a:sym typeface="Rambla"/>
              </a:rPr>
              <a:t>: </a:t>
            </a:r>
            <a:r>
              <a:rPr lang="en-US" sz="19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a small army made up of ordinary citizens who are available to fight in an emergency.  </a:t>
            </a:r>
          </a:p>
          <a:p>
            <a:pPr marL="365760" marR="0" lvl="0" indent="-26416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</a:pPr>
            <a:r>
              <a:rPr lang="en-US" sz="1900" b="1" i="0" u="none" strike="noStrike" cap="none">
                <a:solidFill>
                  <a:srgbClr val="002060"/>
                </a:solidFill>
                <a:latin typeface="Rambla"/>
                <a:ea typeface="Rambla"/>
                <a:cs typeface="Rambla"/>
                <a:sym typeface="Rambla"/>
              </a:rPr>
              <a:t>Tyranny</a:t>
            </a:r>
            <a:r>
              <a:rPr lang="en-US" sz="1900" b="0" i="0" u="none" strike="noStrike" cap="none">
                <a:solidFill>
                  <a:srgbClr val="002060"/>
                </a:solidFill>
                <a:latin typeface="Rambla"/>
                <a:ea typeface="Rambla"/>
                <a:cs typeface="Rambla"/>
                <a:sym typeface="Rambla"/>
              </a:rPr>
              <a:t>: </a:t>
            </a:r>
            <a:r>
              <a:rPr lang="en-US" sz="19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The unjust use of government power.</a:t>
            </a:r>
          </a:p>
          <a:p>
            <a:pPr marL="365760" marR="0" lvl="0" indent="-26416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</a:pPr>
            <a:r>
              <a:rPr lang="en-US" sz="1900" b="1" i="0" u="none" strike="noStrike" cap="none">
                <a:solidFill>
                  <a:srgbClr val="002060"/>
                </a:solidFill>
                <a:latin typeface="Rambla"/>
                <a:ea typeface="Rambla"/>
                <a:cs typeface="Rambla"/>
                <a:sym typeface="Rambla"/>
              </a:rPr>
              <a:t>Repeal</a:t>
            </a:r>
            <a:r>
              <a:rPr lang="en-US" sz="1900" b="0" i="0" u="none" strike="noStrike" cap="none">
                <a:solidFill>
                  <a:srgbClr val="002060"/>
                </a:solidFill>
                <a:latin typeface="Rambla"/>
                <a:ea typeface="Rambla"/>
                <a:cs typeface="Rambla"/>
                <a:sym typeface="Rambla"/>
              </a:rPr>
              <a:t>:</a:t>
            </a:r>
            <a:r>
              <a:rPr lang="en-US" sz="1900" b="0" i="0" u="none" strike="noStrike" cap="none">
                <a:solidFill>
                  <a:srgbClr val="FFFF00"/>
                </a:solidFill>
                <a:latin typeface="Rambla"/>
                <a:ea typeface="Rambla"/>
                <a:cs typeface="Rambla"/>
                <a:sym typeface="Rambla"/>
              </a:rPr>
              <a:t> </a:t>
            </a:r>
            <a:r>
              <a:rPr lang="en-US" sz="19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to take back, or to cancel, a law.</a:t>
            </a:r>
          </a:p>
          <a:p>
            <a:pPr marL="365760" marR="0" lvl="0" indent="-26416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</a:pPr>
            <a:r>
              <a:rPr lang="en-US" sz="1900" b="1" i="0" u="none" strike="noStrike" cap="none">
                <a:solidFill>
                  <a:srgbClr val="002060"/>
                </a:solidFill>
                <a:latin typeface="Rambla"/>
                <a:ea typeface="Rambla"/>
                <a:cs typeface="Rambla"/>
                <a:sym typeface="Rambla"/>
              </a:rPr>
              <a:t>Boycott</a:t>
            </a:r>
            <a:r>
              <a:rPr lang="en-US" sz="1900" b="0" i="0" u="none" strike="noStrike" cap="none">
                <a:solidFill>
                  <a:srgbClr val="FFFF00"/>
                </a:solidFill>
                <a:latin typeface="Rambla"/>
                <a:ea typeface="Rambla"/>
                <a:cs typeface="Rambla"/>
                <a:sym typeface="Rambla"/>
              </a:rPr>
              <a:t>: </a:t>
            </a:r>
            <a:r>
              <a:rPr lang="en-US" sz="19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to refuse to buy one or more goods from a certain source. </a:t>
            </a:r>
          </a:p>
          <a:p>
            <a:pPr marL="365760" marR="0" lvl="0" indent="-26416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</a:pPr>
            <a:r>
              <a:rPr lang="en-US" sz="1900" b="1" i="0" u="none" strike="noStrike" cap="none">
                <a:solidFill>
                  <a:srgbClr val="002060"/>
                </a:solidFill>
                <a:latin typeface="Rambla"/>
                <a:ea typeface="Rambla"/>
                <a:cs typeface="Rambla"/>
                <a:sym typeface="Rambla"/>
              </a:rPr>
              <a:t>Taxes</a:t>
            </a:r>
            <a:r>
              <a:rPr lang="en-US" sz="1900" b="0" i="0" u="none" strike="noStrike" cap="none">
                <a:solidFill>
                  <a:srgbClr val="0070C0"/>
                </a:solidFill>
                <a:latin typeface="Rambla"/>
                <a:ea typeface="Rambla"/>
                <a:cs typeface="Rambla"/>
                <a:sym typeface="Rambla"/>
              </a:rPr>
              <a:t>: </a:t>
            </a:r>
            <a:r>
              <a:rPr lang="en-US" sz="19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a required payment of money made to the government.</a:t>
            </a:r>
          </a:p>
          <a:p>
            <a:pPr marL="365760" marR="0" lvl="0" indent="-26416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</a:pPr>
            <a:r>
              <a:rPr lang="en-US" sz="1900" b="0" i="0" u="none" strike="noStrike" cap="none">
                <a:solidFill>
                  <a:srgbClr val="FFFF00"/>
                </a:solidFill>
                <a:latin typeface="Rambla"/>
                <a:ea typeface="Rambla"/>
                <a:cs typeface="Rambla"/>
                <a:sym typeface="Rambla"/>
              </a:rPr>
              <a:t> </a:t>
            </a:r>
            <a:r>
              <a:rPr lang="en-US" sz="1900" b="1" i="0" u="none" strike="noStrike" cap="none">
                <a:solidFill>
                  <a:srgbClr val="002060"/>
                </a:solidFill>
                <a:latin typeface="Rambla"/>
                <a:ea typeface="Rambla"/>
                <a:cs typeface="Rambla"/>
                <a:sym typeface="Rambla"/>
              </a:rPr>
              <a:t>Massacre</a:t>
            </a:r>
            <a:r>
              <a:rPr lang="en-US" sz="1900" b="0" i="0" u="none" strike="noStrike" cap="none">
                <a:solidFill>
                  <a:srgbClr val="FFFF00"/>
                </a:solidFill>
                <a:latin typeface="Rambla"/>
                <a:ea typeface="Rambla"/>
                <a:cs typeface="Rambla"/>
                <a:sym typeface="Rambla"/>
              </a:rPr>
              <a:t>: </a:t>
            </a:r>
            <a:r>
              <a:rPr lang="en-US" sz="19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the unnecessary, indiscriminate killing of a large number of human beings or animals, as in barbarous warfare or persecution or for revenge or plunder. .</a:t>
            </a:r>
          </a:p>
          <a:p>
            <a:pPr marL="365760" marR="0" lvl="0" indent="-26416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</a:pPr>
            <a:r>
              <a:rPr lang="en-US" sz="1900" b="1" i="0" u="none" strike="noStrike" cap="none">
                <a:solidFill>
                  <a:srgbClr val="002060"/>
                </a:solidFill>
                <a:latin typeface="Rambla"/>
                <a:ea typeface="Rambla"/>
                <a:cs typeface="Rambla"/>
                <a:sym typeface="Rambla"/>
              </a:rPr>
              <a:t>Revolution</a:t>
            </a:r>
            <a:r>
              <a:rPr lang="en-US" sz="1900" b="0" i="0" u="none" strike="noStrike" cap="none">
                <a:solidFill>
                  <a:srgbClr val="002060"/>
                </a:solidFill>
                <a:latin typeface="Rambla"/>
                <a:ea typeface="Rambla"/>
                <a:cs typeface="Rambla"/>
                <a:sym typeface="Rambla"/>
              </a:rPr>
              <a:t>:</a:t>
            </a:r>
            <a:r>
              <a:rPr lang="en-US" sz="1900" b="0" i="0" u="none" strike="noStrike" cap="none">
                <a:solidFill>
                  <a:srgbClr val="FFFF00"/>
                </a:solidFill>
                <a:latin typeface="Rambla"/>
                <a:ea typeface="Rambla"/>
                <a:cs typeface="Rambla"/>
                <a:sym typeface="Rambla"/>
              </a:rPr>
              <a:t> </a:t>
            </a:r>
            <a:r>
              <a:rPr lang="en-US" sz="19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an overthrow and thorough replacement of an established government or political system by the people governed.</a:t>
            </a:r>
          </a:p>
        </p:txBody>
      </p:sp>
      <p:sp>
        <p:nvSpPr>
          <p:cNvPr id="163" name="Shape 163"/>
          <p:cNvSpPr txBox="1"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Rambla"/>
              <a:buNone/>
            </a:pPr>
            <a:r>
              <a:rPr lang="en-US" sz="4100" b="1" i="0" u="none" strike="noStrike" cap="non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rPr>
              <a:t>Causes Vocabulary</a:t>
            </a: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Shape 563"/>
          <p:cNvSpPr txBox="1"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65760" marR="0" lvl="0" indent="-26416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</a:pPr>
            <a:r>
              <a:rPr lang="en-US" sz="27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Film room: On Task/Use Time Wisely/Throw poster away when your done filming.</a:t>
            </a:r>
          </a:p>
          <a:p>
            <a:pPr marL="365760" marR="0" lvl="0" indent="-26416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</a:pPr>
            <a:r>
              <a:rPr lang="en-US" sz="27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Due Friday</a:t>
            </a:r>
          </a:p>
          <a:p>
            <a:pPr marL="365760" marR="0" lvl="0" indent="-26416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</a:pPr>
            <a:r>
              <a:rPr lang="en-US" sz="27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Attach script to the packet</a:t>
            </a:r>
          </a:p>
          <a:p>
            <a:pPr marL="365760" marR="0" lvl="0" indent="-26416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</a:pPr>
            <a:r>
              <a:rPr lang="en-US" sz="27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Send video to my school email </a:t>
            </a:r>
            <a:r>
              <a:rPr lang="en-US" sz="2700" b="0" i="0" u="sng" strike="noStrike" cap="none">
                <a:solidFill>
                  <a:schemeClr val="hlink"/>
                </a:solidFill>
                <a:latin typeface="Rambla"/>
                <a:ea typeface="Rambla"/>
                <a:cs typeface="Rambla"/>
                <a:sym typeface="Rambla"/>
                <a:hlinkClick r:id="rId3"/>
              </a:rPr>
              <a:t>jmogensen@sd27j.org</a:t>
            </a:r>
          </a:p>
          <a:p>
            <a:pPr marL="365760" marR="0" lvl="0" indent="-26416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None/>
            </a:pPr>
            <a:endParaRPr sz="2700" b="0" i="0" u="none" strike="noStrike" cap="non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564" name="Shape 56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Rambla"/>
              <a:buNone/>
            </a:pPr>
            <a:r>
              <a:rPr lang="en-US" sz="4100" b="1" i="0" u="none" strike="noStrike" cap="non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rPr>
              <a:t>Boston Massacre News Report</a:t>
            </a: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Shape 569"/>
          <p:cNvSpPr txBox="1"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514350" marR="0" lvl="0" indent="-51435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7852"/>
              <a:buFont typeface="Noto Sans Symbols"/>
              <a:buAutoNum type="arabicPeriod"/>
            </a:pPr>
            <a:r>
              <a:rPr lang="en-US" sz="2295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Graphic Organizer</a:t>
            </a:r>
          </a:p>
          <a:p>
            <a:pPr marL="514350" marR="0" lvl="0" indent="-51435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7852"/>
              <a:buFont typeface="Noto Sans Symbols"/>
              <a:buAutoNum type="arabicPeriod"/>
            </a:pPr>
            <a:r>
              <a:rPr lang="en-US" sz="2295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Letter</a:t>
            </a:r>
          </a:p>
          <a:p>
            <a:pPr marL="514350" marR="0" lvl="0" indent="-51435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7852"/>
              <a:buFont typeface="Noto Sans Symbols"/>
              <a:buAutoNum type="arabicPeriod"/>
            </a:pPr>
            <a:r>
              <a:rPr lang="en-US" sz="2295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Rubric</a:t>
            </a:r>
          </a:p>
          <a:p>
            <a:pPr marL="365760" marR="0" lvl="0" indent="-26416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7852"/>
              <a:buFont typeface="Noto Sans Symbols"/>
              <a:buChar char="▶"/>
            </a:pPr>
            <a:r>
              <a:rPr lang="en-US" sz="2295" b="1" i="0" u="sng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Prompt:</a:t>
            </a:r>
            <a:r>
              <a:rPr lang="en-US" sz="2295" b="0" i="0" u="none" strike="noStrike" cap="none">
                <a:solidFill>
                  <a:srgbClr val="FFFF00"/>
                </a:solidFill>
                <a:latin typeface="Rambla"/>
                <a:ea typeface="Rambla"/>
                <a:cs typeface="Rambla"/>
                <a:sym typeface="Rambla"/>
              </a:rPr>
              <a:t>Describe whether you believe The Boston Massacre was an act of self defense or a defenseless killing? Why?</a:t>
            </a:r>
          </a:p>
          <a:p>
            <a:pPr marL="365760" marR="0" lvl="0" indent="-26416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7852"/>
              <a:buFont typeface="Noto Sans Symbols"/>
              <a:buChar char="▶"/>
            </a:pPr>
            <a:r>
              <a:rPr lang="en-US" sz="2295" b="1" i="0" u="sng" strike="noStrike" cap="none">
                <a:solidFill>
                  <a:srgbClr val="00B0F0"/>
                </a:solidFill>
                <a:latin typeface="Rambla"/>
                <a:ea typeface="Rambla"/>
                <a:cs typeface="Rambla"/>
                <a:sym typeface="Rambla"/>
              </a:rPr>
              <a:t>Claim</a:t>
            </a:r>
            <a:r>
              <a:rPr lang="en-US" sz="2295" b="0" i="0" u="none" strike="noStrike" cap="none">
                <a:solidFill>
                  <a:srgbClr val="FFFF00"/>
                </a:solidFill>
                <a:latin typeface="Rambla"/>
                <a:ea typeface="Rambla"/>
                <a:cs typeface="Rambla"/>
                <a:sym typeface="Rambla"/>
              </a:rPr>
              <a:t>: Answers the prompt and doesn’t use “I” statements</a:t>
            </a:r>
          </a:p>
          <a:p>
            <a:pPr marL="365760" marR="0" lvl="0" indent="-26416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7852"/>
              <a:buFont typeface="Noto Sans Symbols"/>
              <a:buChar char="▶"/>
            </a:pPr>
            <a:r>
              <a:rPr lang="en-US" sz="2295" b="1" i="0" u="sng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Evidence:</a:t>
            </a:r>
            <a:r>
              <a:rPr lang="en-US" sz="2295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Your evidence should come from the Primary Source packets. Cite evidence with quotes and </a:t>
            </a:r>
            <a:r>
              <a:rPr lang="en-US" sz="2295" b="0" i="0" u="none" strike="noStrike" cap="none">
                <a:solidFill>
                  <a:srgbClr val="FFFF00"/>
                </a:solidFill>
                <a:latin typeface="Rambla"/>
                <a:ea typeface="Rambla"/>
                <a:cs typeface="Rambla"/>
                <a:sym typeface="Rambla"/>
              </a:rPr>
              <a:t>document your sources (Document 1) (Document 2</a:t>
            </a:r>
            <a:r>
              <a:rPr lang="en-US" sz="2295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) etc </a:t>
            </a:r>
          </a:p>
          <a:p>
            <a:pPr marL="365760" marR="0" lvl="0" indent="-26416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7852"/>
              <a:buFont typeface="Noto Sans Symbols"/>
              <a:buChar char="▶"/>
            </a:pPr>
            <a:r>
              <a:rPr lang="en-US" sz="2295" b="1" i="0" u="sng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Reasoning:</a:t>
            </a:r>
            <a:r>
              <a:rPr lang="en-US" sz="2295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Why is this evidence important to your claim of self-defense or defenseless killing?</a:t>
            </a:r>
          </a:p>
        </p:txBody>
      </p:sp>
      <p:sp>
        <p:nvSpPr>
          <p:cNvPr id="570" name="Shape 57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Rambla"/>
              <a:buNone/>
            </a:pPr>
            <a:r>
              <a:rPr lang="en-US" sz="3690" b="1" i="0" u="none" strike="noStrike" cap="non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rPr>
              <a:t>Letter to the Editor-Assessment Grade</a:t>
            </a: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Shape 575"/>
          <p:cNvSpPr txBox="1"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65760" marR="0" lvl="0" indent="-26416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</a:pPr>
            <a:r>
              <a:rPr lang="en-US" sz="2700" b="1" i="0" u="sng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Essential Question: </a:t>
            </a:r>
            <a:r>
              <a:rPr lang="en-US" sz="27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What was the impact of Pearl Harbor? </a:t>
            </a:r>
            <a:r>
              <a:rPr lang="en-US" sz="2700" b="0" i="0" u="none" strike="noStrike" cap="none">
                <a:solidFill>
                  <a:srgbClr val="FFFF00"/>
                </a:solidFill>
                <a:latin typeface="Rambla"/>
                <a:ea typeface="Rambla"/>
                <a:cs typeface="Rambla"/>
                <a:sym typeface="Rambla"/>
              </a:rPr>
              <a:t>(Top of your page)</a:t>
            </a:r>
          </a:p>
          <a:p>
            <a:pPr marL="0" marR="0" lvl="0" indent="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2700" b="0" i="0" u="none" strike="noStrike" cap="non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marL="365760" marR="0" lvl="0" indent="-26416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</a:pPr>
            <a:r>
              <a:rPr lang="en-US" sz="2700" b="1" i="0" u="sng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Primary Source: </a:t>
            </a:r>
            <a:r>
              <a:rPr lang="en-US" sz="27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What observations can you make from this letter? What inferences can you make? Who do you believe wrote this?</a:t>
            </a:r>
          </a:p>
          <a:p>
            <a:pPr marL="365760" marR="0" lvl="0" indent="-26416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</a:pPr>
            <a:r>
              <a:rPr lang="en-US" sz="2700" b="1" i="0" u="sng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Video: </a:t>
            </a:r>
            <a:r>
              <a:rPr lang="en-US" sz="27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Why choose to attack this day? Describe the importance of the Japanese not sending a “Third Wave” attack. What was the effect of this event on the U.S.?</a:t>
            </a:r>
          </a:p>
        </p:txBody>
      </p:sp>
      <p:sp>
        <p:nvSpPr>
          <p:cNvPr id="576" name="Shape 57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Rambla"/>
              <a:buNone/>
            </a:pPr>
            <a:r>
              <a:rPr lang="en-US" sz="4100" b="1" i="0" u="none" strike="noStrike" cap="non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rPr>
              <a:t>Pearl Harbor</a:t>
            </a: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Shape 581"/>
          <p:cNvSpPr txBox="1"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65760" marR="0" lvl="0" indent="-26416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</a:pPr>
            <a:r>
              <a:rPr lang="en-US" sz="27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What would you declare yourself </a:t>
            </a:r>
            <a:r>
              <a:rPr lang="en-US" sz="2700" b="0" i="0" u="none" strike="noStrike" cap="none">
                <a:solidFill>
                  <a:srgbClr val="FFFF00"/>
                </a:solidFill>
                <a:latin typeface="Rambla"/>
                <a:ea typeface="Rambla"/>
                <a:cs typeface="Rambla"/>
                <a:sym typeface="Rambla"/>
              </a:rPr>
              <a:t>independent</a:t>
            </a:r>
            <a:r>
              <a:rPr lang="en-US" sz="27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from, if you could? Why?</a:t>
            </a:r>
          </a:p>
        </p:txBody>
      </p:sp>
      <p:sp>
        <p:nvSpPr>
          <p:cNvPr id="582" name="Shape 58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Rambla"/>
              <a:buNone/>
            </a:pPr>
            <a:r>
              <a:rPr lang="en-US" sz="4100" b="1" i="0" u="none" strike="noStrike" cap="non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rPr>
              <a:t>Wed Warm Up 12/10</a:t>
            </a: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Shape 587"/>
          <p:cNvSpPr txBox="1"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514350" marR="0" lvl="0" indent="-5143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AutoNum type="arabicPeriod"/>
            </a:pPr>
            <a:r>
              <a:rPr lang="en-US" sz="2700" b="0" i="0" u="none" strike="noStrike" cap="none">
                <a:solidFill>
                  <a:srgbClr val="FFFF00"/>
                </a:solidFill>
                <a:latin typeface="Rambla"/>
                <a:ea typeface="Rambla"/>
                <a:cs typeface="Rambla"/>
                <a:sym typeface="Rambla"/>
              </a:rPr>
              <a:t>Close Read your Section. Look for the Main Idea</a:t>
            </a:r>
          </a:p>
          <a:p>
            <a:pPr marL="514350" marR="0" lvl="0" indent="-5143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AutoNum type="arabicPeriod"/>
            </a:pPr>
            <a:r>
              <a:rPr lang="en-US" sz="2700" b="0" i="0" u="none" strike="noStrike" cap="none">
                <a:solidFill>
                  <a:srgbClr val="92D050"/>
                </a:solidFill>
                <a:latin typeface="Rambla"/>
                <a:ea typeface="Rambla"/>
                <a:cs typeface="Rambla"/>
                <a:sym typeface="Rambla"/>
              </a:rPr>
              <a:t>Two Sentence Description-Main Idea of the Section</a:t>
            </a:r>
          </a:p>
          <a:p>
            <a:pPr marL="365760" marR="0" lvl="0" indent="-26416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</a:pPr>
            <a:r>
              <a:rPr lang="en-US" sz="27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Olive Branch Petition</a:t>
            </a:r>
          </a:p>
          <a:p>
            <a:pPr marL="365760" marR="0" lvl="0" indent="-26416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</a:pPr>
            <a:r>
              <a:rPr lang="en-US" sz="27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Common Sense</a:t>
            </a:r>
          </a:p>
          <a:p>
            <a:pPr marL="365760" marR="0" lvl="0" indent="-26416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</a:pPr>
            <a:r>
              <a:rPr lang="en-US" sz="27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Natural Rights</a:t>
            </a:r>
          </a:p>
          <a:p>
            <a:pPr marL="365760" marR="0" lvl="0" indent="-26416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</a:pPr>
            <a:r>
              <a:rPr lang="en-US" sz="27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The Kings Crimes</a:t>
            </a:r>
          </a:p>
          <a:p>
            <a:pPr marL="365760" marR="0" lvl="0" indent="-26416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</a:pPr>
            <a:r>
              <a:rPr lang="en-US" sz="27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Debate over Slavery</a:t>
            </a:r>
          </a:p>
          <a:p>
            <a:pPr marL="365760" marR="0" lvl="0" indent="-26416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</a:pPr>
            <a:r>
              <a:rPr lang="en-US" sz="27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Independence Day </a:t>
            </a:r>
          </a:p>
        </p:txBody>
      </p:sp>
      <p:sp>
        <p:nvSpPr>
          <p:cNvPr id="588" name="Shape 58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Rambla"/>
              <a:buNone/>
            </a:pPr>
            <a:r>
              <a:rPr lang="en-US" sz="3690" b="1" i="0" u="none" strike="noStrike" cap="non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rPr>
              <a:t>6.4-6.6 Topics (pgs 82-84)</a:t>
            </a:r>
            <a:br>
              <a:rPr lang="en-US" sz="3690" b="1" i="0" u="none" strike="noStrike" cap="non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rPr>
            </a:br>
            <a:r>
              <a:rPr lang="en-US" sz="3690" b="1" i="0" u="none" strike="noStrike" cap="non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rPr>
              <a:t>Groups of 3-Line Up (Foods-Alpha)</a:t>
            </a:r>
          </a:p>
        </p:txBody>
      </p:sp>
      <p:graphicFrame>
        <p:nvGraphicFramePr>
          <p:cNvPr id="589" name="Shape 589"/>
          <p:cNvGraphicFramePr/>
          <p:nvPr/>
        </p:nvGraphicFramePr>
        <p:xfrm>
          <a:off x="4114800" y="2667000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{5E3DA579-8685-4E96-A3A8-93543150B782}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62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277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Olive Branch 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Common Sense</a:t>
                      </a: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906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Natural Rights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The King Crimes</a:t>
                      </a: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43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Debate over Slavery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Independence Day </a:t>
                      </a: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Shape 594"/>
          <p:cNvSpPr txBox="1"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65760" marR="0" lvl="0" indent="-26416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</a:pPr>
            <a:r>
              <a:rPr lang="en-US" sz="27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Talk about your topics, as you sit around the campfire</a:t>
            </a:r>
          </a:p>
          <a:p>
            <a:pPr marL="365760" marR="0" lvl="0" indent="-26416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</a:pPr>
            <a:r>
              <a:rPr lang="en-US" sz="27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Explain what you read</a:t>
            </a:r>
          </a:p>
          <a:p>
            <a:pPr marL="365760" marR="0" lvl="0" indent="-26416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None/>
            </a:pPr>
            <a:endParaRPr sz="2700" b="0" i="0" u="none" strike="noStrike" cap="non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marL="365760" marR="0" lvl="0" indent="-26416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None/>
            </a:pPr>
            <a:endParaRPr sz="2700" b="0" i="0" u="none" strike="noStrike" cap="non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marL="365760" marR="0" lvl="0" indent="-26416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</a:pPr>
            <a:r>
              <a:rPr lang="en-US" sz="27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Class Review-Random group choose</a:t>
            </a:r>
          </a:p>
          <a:p>
            <a:pPr marL="365760" marR="0" lvl="0" indent="-26416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None/>
            </a:pPr>
            <a:endParaRPr sz="2700" b="0" i="0" u="none" strike="noStrike" cap="non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595" name="Shape 59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Rambla"/>
              <a:buNone/>
            </a:pPr>
            <a:r>
              <a:rPr lang="en-US" sz="4100" b="1" i="0" u="none" strike="noStrike" cap="non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rPr>
              <a:t>Campfire</a:t>
            </a:r>
          </a:p>
        </p:txBody>
      </p:sp>
      <p:pic>
        <p:nvPicPr>
          <p:cNvPr id="596" name="Shape 596" descr="C:\Users\jmogensen\AppData\Local\Microsoft\Windows\Temporary Internet Files\Content.IE5\K9FNC9IB\MC900232816[1].wmf"/>
          <p:cNvPicPr preferRelativeResize="0"/>
          <p:nvPr/>
        </p:nvPicPr>
        <p:blipFill/>
        <p:spPr>
          <a:xfrm>
            <a:off x="4800600" y="2362200"/>
            <a:ext cx="2023450" cy="1673381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Shape 601"/>
          <p:cNvSpPr txBox="1"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65760" marR="0" lvl="0" indent="-26416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</a:pPr>
            <a:r>
              <a:rPr lang="en-US" sz="27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Why did the colonists want to declare independence from Britain? </a:t>
            </a:r>
          </a:p>
        </p:txBody>
      </p:sp>
      <p:sp>
        <p:nvSpPr>
          <p:cNvPr id="602" name="Shape 60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Rambla"/>
              <a:buNone/>
            </a:pPr>
            <a:r>
              <a:rPr lang="en-US" sz="4100" b="1" i="0" u="none" strike="noStrike" cap="non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rPr>
              <a:t>Exit Ticket</a:t>
            </a: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Shape 607"/>
          <p:cNvSpPr txBox="1"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65760" marR="0" lvl="0" indent="-26416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</a:pPr>
            <a:r>
              <a:rPr lang="en-US" sz="27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Quietly read the chapter summary on page 85 to prepare yourself for the quiz on Ch 6 Declaration of Independence.</a:t>
            </a:r>
          </a:p>
          <a:p>
            <a:pPr marL="365760" marR="0" lvl="0" indent="-26416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</a:pPr>
            <a:r>
              <a:rPr lang="en-US" sz="27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Summarize this chapter in 2-3 sentences.</a:t>
            </a:r>
          </a:p>
        </p:txBody>
      </p:sp>
      <p:sp>
        <p:nvSpPr>
          <p:cNvPr id="608" name="Shape 60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Rambla"/>
              <a:buNone/>
            </a:pPr>
            <a:r>
              <a:rPr lang="en-US" sz="4100" b="1" i="0" u="none" strike="noStrike" cap="non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rPr>
              <a:t>Fri Warm Up 12/12</a:t>
            </a: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Shape 613"/>
          <p:cNvSpPr txBox="1"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65760" marR="0" lvl="0" indent="-26416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</a:pPr>
            <a:r>
              <a:rPr lang="en-US" sz="27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Have your textbook ready to Check In/Check Out, as we are going to the library first thing.</a:t>
            </a:r>
          </a:p>
          <a:p>
            <a:pPr marL="365760" marR="0" lvl="0" indent="-26416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</a:pPr>
            <a:r>
              <a:rPr lang="en-US" sz="27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Turn in your HW from last night to the basket.</a:t>
            </a:r>
          </a:p>
          <a:p>
            <a:pPr marL="365760" marR="0" lvl="0" indent="-26416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</a:pPr>
            <a:r>
              <a:rPr lang="en-US" sz="2700" b="0" i="0" u="none" strike="noStrike" cap="none">
                <a:solidFill>
                  <a:srgbClr val="FFFF00"/>
                </a:solidFill>
                <a:latin typeface="Rambla"/>
                <a:ea typeface="Rambla"/>
                <a:cs typeface="Rambla"/>
                <a:sym typeface="Rambla"/>
              </a:rPr>
              <a:t>Geography Challenge pg 98, Questions 2,3,4</a:t>
            </a:r>
          </a:p>
        </p:txBody>
      </p:sp>
      <p:sp>
        <p:nvSpPr>
          <p:cNvPr id="614" name="Shape 61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Rambla"/>
              <a:buNone/>
            </a:pPr>
            <a:r>
              <a:rPr lang="en-US" sz="4100" b="1" i="0" u="none" strike="noStrike" cap="non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rPr>
              <a:t>Tue Warm Up</a:t>
            </a: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Shape 619"/>
          <p:cNvSpPr txBox="1"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65760" marR="0" lvl="0" indent="-26416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</a:pPr>
            <a:r>
              <a:rPr lang="en-US" sz="27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Geo Challenge pg 99. </a:t>
            </a:r>
            <a:r>
              <a:rPr lang="en-US" sz="2700" b="0" i="0" u="none" strike="noStrike" cap="none">
                <a:solidFill>
                  <a:srgbClr val="FFFF00"/>
                </a:solidFill>
                <a:latin typeface="Rambla"/>
                <a:ea typeface="Rambla"/>
                <a:cs typeface="Rambla"/>
                <a:sym typeface="Rambla"/>
              </a:rPr>
              <a:t>The Battle of Yorktown</a:t>
            </a:r>
          </a:p>
          <a:p>
            <a:pPr marL="365760" marR="0" lvl="0" indent="-26416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</a:pPr>
            <a:r>
              <a:rPr lang="en-US" sz="27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Questions #2,3,4</a:t>
            </a:r>
          </a:p>
        </p:txBody>
      </p:sp>
      <p:sp>
        <p:nvSpPr>
          <p:cNvPr id="620" name="Shape 62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Rambla"/>
              <a:buNone/>
            </a:pPr>
            <a:r>
              <a:rPr lang="en-US" sz="4100" b="1" i="0" u="none" strike="noStrike" cap="non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rPr>
              <a:t>Wed Warm Up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65760" marR="0" lvl="0" indent="-26416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7918"/>
              <a:buFont typeface="Noto Sans Symbols"/>
              <a:buChar char="▶"/>
            </a:pPr>
            <a:r>
              <a:rPr lang="en-US" sz="2497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2-3 people</a:t>
            </a:r>
          </a:p>
          <a:p>
            <a:pPr marL="365760" marR="0" lvl="0" indent="-26416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7918"/>
              <a:buFont typeface="Noto Sans Symbols"/>
              <a:buChar char="▶"/>
            </a:pPr>
            <a:r>
              <a:rPr lang="en-US" sz="2497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Assign a number to each of the vocab words (2-11) (12 is a Daily Double)</a:t>
            </a:r>
          </a:p>
          <a:p>
            <a:pPr marL="365760" marR="0" lvl="0" indent="-26416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7918"/>
              <a:buFont typeface="Noto Sans Symbols"/>
              <a:buChar char="▶"/>
            </a:pPr>
            <a:r>
              <a:rPr lang="en-US" sz="2497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50 pts for every correct answer</a:t>
            </a:r>
          </a:p>
          <a:p>
            <a:pPr marL="365760" marR="0" lvl="0" indent="-26416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7918"/>
              <a:buFont typeface="Noto Sans Symbols"/>
              <a:buChar char="▶"/>
            </a:pPr>
            <a:r>
              <a:rPr lang="en-US" sz="2497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You roll, you answer. No using your notes(you can check after you answer)</a:t>
            </a:r>
          </a:p>
          <a:p>
            <a:pPr marL="365760" marR="0" lvl="0" indent="-26416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7918"/>
              <a:buFont typeface="Noto Sans Symbols"/>
              <a:buChar char="▶"/>
            </a:pPr>
            <a:r>
              <a:rPr lang="en-US" sz="2497" b="0" i="0" u="none" strike="noStrike" cap="none">
                <a:solidFill>
                  <a:srgbClr val="FF0000"/>
                </a:solidFill>
                <a:latin typeface="Rambla"/>
                <a:ea typeface="Rambla"/>
                <a:cs typeface="Rambla"/>
                <a:sym typeface="Rambla"/>
              </a:rPr>
              <a:t>Round 1</a:t>
            </a:r>
            <a:r>
              <a:rPr lang="en-US" sz="2497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: Give them the definition, they give you the word.</a:t>
            </a:r>
          </a:p>
          <a:p>
            <a:pPr marL="365760" marR="0" lvl="0" indent="-26416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7918"/>
              <a:buFont typeface="Noto Sans Symbols"/>
              <a:buChar char="▶"/>
            </a:pPr>
            <a:r>
              <a:rPr lang="en-US" sz="2497" b="0" i="0" u="none" strike="noStrike" cap="none">
                <a:solidFill>
                  <a:srgbClr val="7030A0"/>
                </a:solidFill>
                <a:latin typeface="Rambla"/>
                <a:ea typeface="Rambla"/>
                <a:cs typeface="Rambla"/>
                <a:sym typeface="Rambla"/>
              </a:rPr>
              <a:t>Round 2</a:t>
            </a:r>
            <a:r>
              <a:rPr lang="en-US" sz="2497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: Give them the word, they need to give you the definition</a:t>
            </a:r>
          </a:p>
          <a:p>
            <a:pPr marL="365760" marR="0" lvl="0" indent="-26416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7918"/>
              <a:buFont typeface="Noto Sans Symbols"/>
              <a:buChar char="▶"/>
            </a:pPr>
            <a:r>
              <a:rPr lang="en-US" sz="2497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Round 3: One Word Association</a:t>
            </a:r>
          </a:p>
          <a:p>
            <a:pPr marL="365760" marR="0" lvl="0" indent="-26416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7918"/>
              <a:buFont typeface="Noto Sans Symbols"/>
              <a:buChar char="▶"/>
            </a:pPr>
            <a:r>
              <a:rPr lang="en-US" sz="2497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Round 4: Sentence</a:t>
            </a:r>
          </a:p>
        </p:txBody>
      </p:sp>
      <p:sp>
        <p:nvSpPr>
          <p:cNvPr id="169" name="Shape 16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Rambla"/>
              <a:buNone/>
            </a:pPr>
            <a:r>
              <a:rPr lang="en-US" sz="4100" b="1" i="0" u="none" strike="noStrike" cap="non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rPr>
              <a:t>Dice Game</a:t>
            </a: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Shape 625"/>
          <p:cNvSpPr txBox="1"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65760" marR="0" lvl="0" indent="-26416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</a:pPr>
            <a:r>
              <a:rPr lang="en-US" sz="27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Describe the physical condition of the soldiers of the men at Valley Forge.</a:t>
            </a:r>
          </a:p>
          <a:p>
            <a:pPr marL="365760" marR="0" lvl="0" indent="-26416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</a:pPr>
            <a:r>
              <a:rPr lang="en-US" sz="27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Why did they settle at Valley Forge?</a:t>
            </a:r>
          </a:p>
          <a:p>
            <a:pPr marL="365760" marR="0" lvl="0" indent="-26416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</a:pPr>
            <a:r>
              <a:rPr lang="en-US" sz="27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Discipline: Give example from the video</a:t>
            </a:r>
          </a:p>
          <a:p>
            <a:pPr marL="365760" marR="0" lvl="0" indent="-26416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</a:pPr>
            <a:r>
              <a:rPr lang="en-US" sz="27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Von Steuben: Who is this guy and describe his significance</a:t>
            </a:r>
          </a:p>
          <a:p>
            <a:pPr marL="365760" marR="0" lvl="0" indent="-26416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</a:pPr>
            <a:r>
              <a:rPr lang="en-US" sz="27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What mistake did Charles Lee make at Monmouth? What was the outcome of the Battle of Monmouth?</a:t>
            </a:r>
          </a:p>
        </p:txBody>
      </p:sp>
      <p:sp>
        <p:nvSpPr>
          <p:cNvPr id="626" name="Shape 62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Rambla"/>
              <a:buNone/>
            </a:pPr>
            <a:r>
              <a:rPr lang="en-US" sz="4100" b="1" i="0" u="none" strike="noStrike" cap="non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rPr>
              <a:t>Valley Forge/Monmouth</a:t>
            </a: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Shape 631"/>
          <p:cNvSpPr txBox="1"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65760" marR="0" lvl="0" indent="-26416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</a:pPr>
            <a:r>
              <a:rPr lang="en-US" sz="2700" b="0" i="0" u="none" strike="noStrike" cap="none">
                <a:solidFill>
                  <a:srgbClr val="FFFF00"/>
                </a:solidFill>
                <a:latin typeface="Rambla"/>
                <a:ea typeface="Rambla"/>
                <a:cs typeface="Rambla"/>
                <a:sym typeface="Rambla"/>
              </a:rPr>
              <a:t>Business as usual……You will need all your materials today!!</a:t>
            </a:r>
          </a:p>
          <a:p>
            <a:pPr marL="365760" marR="0" lvl="0" indent="-26416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</a:pPr>
            <a:r>
              <a:rPr lang="en-US" sz="27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Collect and count your MO Bucks as a Revolutionary War team</a:t>
            </a:r>
          </a:p>
          <a:p>
            <a:pPr marL="365760" marR="0" lvl="0" indent="-26416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None/>
            </a:pPr>
            <a:endParaRPr sz="2700" b="0" i="0" u="none" strike="noStrike" cap="non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marL="365760" marR="0" lvl="0" indent="-26416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</a:pPr>
            <a:r>
              <a:rPr lang="en-US" sz="27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Expectations for Outside today</a:t>
            </a:r>
          </a:p>
        </p:txBody>
      </p:sp>
      <p:sp>
        <p:nvSpPr>
          <p:cNvPr id="632" name="Shape 63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Rambla"/>
              <a:buNone/>
            </a:pPr>
            <a:r>
              <a:rPr lang="en-US" sz="4100" b="1" i="0" u="none" strike="noStrike" cap="non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rPr>
              <a:t>Thursday Warm Up</a:t>
            </a: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Shape 637"/>
          <p:cNvSpPr txBox="1"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65760" marR="0" lvl="0" indent="-26416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</a:pPr>
            <a:r>
              <a:rPr lang="en-US" sz="27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Claim Practice: Write a Claim for the prompt on the Revolutionary War.</a:t>
            </a:r>
          </a:p>
        </p:txBody>
      </p:sp>
      <p:sp>
        <p:nvSpPr>
          <p:cNvPr id="638" name="Shape 63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Rambla"/>
              <a:buNone/>
            </a:pPr>
            <a:r>
              <a:rPr lang="en-US" sz="4100" b="1" i="0" u="none" strike="noStrike" cap="non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rPr>
              <a:t> Warm Up</a:t>
            </a: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Shape 643"/>
          <p:cNvSpPr txBox="1"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65760" marR="0" lvl="0" indent="-26416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</a:pPr>
            <a:r>
              <a:rPr lang="en-US" sz="27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1 Sheet of Paper and a Partner</a:t>
            </a:r>
          </a:p>
          <a:p>
            <a:pPr marL="0" marR="0" lvl="0" indent="0" algn="ctr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6000" b="0" i="0" u="none" strike="noStrike" cap="none">
              <a:solidFill>
                <a:srgbClr val="FFFF00"/>
              </a:solidFill>
              <a:latin typeface="Rambla"/>
              <a:ea typeface="Rambla"/>
              <a:cs typeface="Rambla"/>
              <a:sym typeface="Rambla"/>
            </a:endParaRPr>
          </a:p>
          <a:p>
            <a:pPr marL="0" marR="0" lvl="0" indent="0" algn="ctr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US" sz="6000" b="0" i="0" u="sng" strike="noStrike" cap="none">
                <a:solidFill>
                  <a:srgbClr val="FFFF00"/>
                </a:solidFill>
                <a:latin typeface="Rambla"/>
                <a:ea typeface="Rambla"/>
                <a:cs typeface="Rambla"/>
                <a:sym typeface="Rambla"/>
              </a:rPr>
              <a:t>United States History</a:t>
            </a:r>
          </a:p>
        </p:txBody>
      </p:sp>
      <p:sp>
        <p:nvSpPr>
          <p:cNvPr id="644" name="Shape 64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Rambla"/>
              <a:buNone/>
            </a:pPr>
            <a:r>
              <a:rPr lang="en-US" sz="3690" b="1" i="0" u="none" strike="noStrike" cap="non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rPr>
              <a:t>Fri Warm Up-Friday Fun Competition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Shape 649"/>
          <p:cNvSpPr txBox="1"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65760" marR="0" lvl="0" indent="-26416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7852"/>
              <a:buFont typeface="Noto Sans Symbols"/>
              <a:buChar char="▶"/>
            </a:pPr>
            <a:r>
              <a:rPr lang="en-US" sz="2295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Talk as a Team. There may not be a sheet for everyone. This is a group activity, not an individual assignment. Use your text as an additional resource.</a:t>
            </a:r>
          </a:p>
          <a:p>
            <a:pPr marL="365760" marR="0" lvl="0" indent="-26416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7852"/>
              <a:buFont typeface="Noto Sans Symbols"/>
              <a:buChar char="▶"/>
            </a:pPr>
            <a:r>
              <a:rPr lang="en-US" sz="2295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Activities Pages</a:t>
            </a:r>
          </a:p>
          <a:p>
            <a:pPr marL="365760" marR="0" lvl="0" indent="-26416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7852"/>
              <a:buFont typeface="Noto Sans Symbols"/>
              <a:buChar char="▶"/>
            </a:pPr>
            <a:r>
              <a:rPr lang="en-US" sz="2295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10 min per station. Timer. </a:t>
            </a:r>
          </a:p>
          <a:p>
            <a:pPr marL="0" marR="0" lvl="0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US" sz="2295" b="0" i="0" u="sng" strike="noStrike" cap="none">
                <a:solidFill>
                  <a:srgbClr val="FFFF00"/>
                </a:solidFill>
                <a:latin typeface="Rambla"/>
                <a:ea typeface="Rambla"/>
                <a:cs typeface="Rambla"/>
                <a:sym typeface="Rambla"/>
              </a:rPr>
              <a:t>Essential Question: </a:t>
            </a:r>
            <a:r>
              <a:rPr lang="en-US" sz="2295" b="0" i="0" u="none" strike="noStrike" cap="none">
                <a:solidFill>
                  <a:srgbClr val="FFFF00"/>
                </a:solidFill>
                <a:latin typeface="Rambla"/>
                <a:ea typeface="Rambla"/>
                <a:cs typeface="Rambla"/>
                <a:sym typeface="Rambla"/>
              </a:rPr>
              <a:t>Describe how the Patriots were able to defeat the British in the American Revolution and gain their independence. Include at least 3 different reasons why they were successful in your response. Use multiple sources as evidence to justify your response.</a:t>
            </a:r>
          </a:p>
          <a:p>
            <a:pPr marL="0" marR="0" lvl="0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US" sz="2295" b="0" i="0" u="sng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Objective: </a:t>
            </a:r>
            <a:r>
              <a:rPr lang="en-US" sz="2295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You are researching and analyzing  different aspects of the Revolutionary War why they are significant.</a:t>
            </a:r>
          </a:p>
          <a:p>
            <a:pPr marL="0" marR="0" lvl="0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2295" b="0" i="0" u="none" strike="noStrike" cap="non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650" name="Shape 65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Rambla"/>
              <a:buNone/>
            </a:pPr>
            <a:r>
              <a:rPr lang="en-US" sz="4100" b="1" i="0" u="none" strike="noStrike" cap="non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rPr>
              <a:t>Station Set Up</a:t>
            </a: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Shape 655"/>
          <p:cNvSpPr txBox="1"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514350" marR="0" lvl="0" indent="-5143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AutoNum type="arabicPeriod"/>
            </a:pPr>
            <a:r>
              <a:rPr lang="en-US" sz="27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Important People</a:t>
            </a:r>
          </a:p>
          <a:p>
            <a:pPr marL="514350" marR="0" lvl="0" indent="-51435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AutoNum type="arabicPeriod"/>
            </a:pPr>
            <a:r>
              <a:rPr lang="en-US" sz="27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Battles</a:t>
            </a:r>
          </a:p>
          <a:p>
            <a:pPr marL="514350" marR="0" lvl="0" indent="-51435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AutoNum type="arabicPeriod"/>
            </a:pPr>
            <a:r>
              <a:rPr lang="en-US" sz="27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Allies</a:t>
            </a:r>
          </a:p>
          <a:p>
            <a:pPr marL="514350" marR="0" lvl="0" indent="-51435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AutoNum type="arabicPeriod"/>
            </a:pPr>
            <a:r>
              <a:rPr lang="en-US" sz="27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Women’s Role</a:t>
            </a:r>
          </a:p>
          <a:p>
            <a:pPr marL="514350" marR="0" lvl="0" indent="-51435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AutoNum type="arabicPeriod"/>
            </a:pPr>
            <a:r>
              <a:rPr lang="en-US" sz="27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African Americans</a:t>
            </a:r>
          </a:p>
          <a:p>
            <a:pPr marL="514350" marR="0" lvl="0" indent="-51435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AutoNum type="arabicPeriod"/>
            </a:pPr>
            <a:r>
              <a:rPr lang="en-US" sz="27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Weapons/Tactics</a:t>
            </a:r>
          </a:p>
          <a:p>
            <a:pPr marL="514350" marR="0" lvl="0" indent="-51435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AutoNum type="arabicPeriod"/>
            </a:pPr>
            <a:r>
              <a:rPr lang="en-US" sz="27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Valley Forge</a:t>
            </a:r>
          </a:p>
          <a:p>
            <a:pPr marL="514350" marR="0" lvl="0" indent="-51435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AutoNum type="arabicPeriod"/>
            </a:pPr>
            <a:r>
              <a:rPr lang="en-US" sz="27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Treaty of Paris</a:t>
            </a:r>
          </a:p>
        </p:txBody>
      </p:sp>
      <p:sp>
        <p:nvSpPr>
          <p:cNvPr id="656" name="Shape 65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Rambla"/>
              <a:buNone/>
            </a:pPr>
            <a:r>
              <a:rPr lang="en-US" sz="4100" b="1" i="0" u="none" strike="noStrike" cap="non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rPr>
              <a:t>Station Topics</a:t>
            </a: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" name="Shape 661"/>
          <p:cNvSpPr txBox="1"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65760" marR="0" lvl="0" indent="-26416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</a:pPr>
            <a:r>
              <a:rPr lang="en-US" sz="27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Sit in your Seat close to your old assigned seat</a:t>
            </a:r>
          </a:p>
          <a:p>
            <a:pPr marL="365760" marR="0" lvl="0" indent="-26416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</a:pPr>
            <a:r>
              <a:rPr lang="en-US" sz="27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Morning Assembly Schedule</a:t>
            </a:r>
          </a:p>
          <a:p>
            <a:pPr marL="365760" marR="0" lvl="0" indent="-26416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</a:pPr>
            <a:r>
              <a:rPr lang="en-US" sz="27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7:30-7:50  </a:t>
            </a:r>
          </a:p>
          <a:p>
            <a:pPr marL="0" marR="0" lvl="0" indent="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US" sz="27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-New Assigned Seats</a:t>
            </a:r>
          </a:p>
          <a:p>
            <a:pPr marL="0" marR="0" lvl="0" indent="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US" sz="27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-ID Checks</a:t>
            </a:r>
          </a:p>
          <a:p>
            <a:pPr marL="0" marR="0" lvl="0" indent="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US" sz="27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-Changes for lining up/entering building</a:t>
            </a:r>
          </a:p>
          <a:p>
            <a:pPr marL="0" marR="0" lvl="0" indent="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US" sz="2700" b="0" i="0" u="none" strike="noStrike" cap="none">
                <a:solidFill>
                  <a:srgbClr val="FFFF00"/>
                </a:solidFill>
                <a:latin typeface="Rambla"/>
                <a:ea typeface="Rambla"/>
                <a:cs typeface="Rambla"/>
                <a:sym typeface="Rambla"/>
              </a:rPr>
              <a:t>Between A and B Learning Communities outside, both sides</a:t>
            </a:r>
          </a:p>
        </p:txBody>
      </p:sp>
      <p:sp>
        <p:nvSpPr>
          <p:cNvPr id="662" name="Shape 66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Rambla"/>
              <a:buNone/>
            </a:pPr>
            <a:r>
              <a:rPr lang="en-US" sz="3690" b="1" i="0" u="none" strike="noStrike" cap="non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rPr>
              <a:t>2015: New Year, New Changes</a:t>
            </a:r>
            <a:br>
              <a:rPr lang="en-US" sz="3690" b="1" i="0" u="none" strike="noStrike" cap="non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rPr>
            </a:br>
            <a:endParaRPr lang="en-US" sz="3690" b="1" i="0" u="none" strike="noStrike" cap="none">
              <a:solidFill>
                <a:schemeClr val="dk2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Shape 667"/>
          <p:cNvSpPr txBox="1"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65760" marR="0" lvl="0" indent="-26416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</a:pPr>
            <a:r>
              <a:rPr lang="en-US" sz="2700" b="0" i="0" u="none" strike="noStrike" cap="none">
                <a:solidFill>
                  <a:srgbClr val="FF0000"/>
                </a:solidFill>
                <a:latin typeface="Rambla"/>
                <a:ea typeface="Rambla"/>
                <a:cs typeface="Rambla"/>
                <a:sym typeface="Rambla"/>
              </a:rPr>
              <a:t>“At Stuart Middle School, we display excellence by coming to school to be a learner and by demonstrating safe, responsible, and respectful behavior.”</a:t>
            </a:r>
          </a:p>
          <a:p>
            <a:pPr marL="514350" marR="0" lvl="0" indent="-51435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AutoNum type="arabicPeriod"/>
            </a:pPr>
            <a:r>
              <a:rPr lang="en-US" sz="27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Voice Level=0-2</a:t>
            </a:r>
          </a:p>
          <a:p>
            <a:pPr marL="514350" marR="0" lvl="0" indent="-51435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AutoNum type="arabicPeriod"/>
            </a:pPr>
            <a:r>
              <a:rPr lang="en-US" sz="27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Right Side=Walk on the right with</a:t>
            </a:r>
          </a:p>
          <a:p>
            <a:pPr marL="514350" marR="0" lvl="0" indent="-51435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AutoNum type="arabicPeriod"/>
            </a:pPr>
            <a:r>
              <a:rPr lang="en-US" sz="27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Face Forward</a:t>
            </a:r>
          </a:p>
          <a:p>
            <a:pPr marL="514350" marR="0" lvl="0" indent="-51435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AutoNum type="arabicPeriod"/>
            </a:pPr>
            <a:r>
              <a:rPr lang="en-US" sz="27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Hands and Feet (to yourself)</a:t>
            </a:r>
          </a:p>
          <a:p>
            <a:pPr marL="0" marR="0" lvl="0" indent="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US" sz="2700" b="0" i="0" u="sng" strike="noStrike" cap="none">
                <a:solidFill>
                  <a:srgbClr val="FF0000"/>
                </a:solidFill>
                <a:latin typeface="Rambla"/>
                <a:ea typeface="Rambla"/>
                <a:cs typeface="Rambla"/>
                <a:sym typeface="Rambla"/>
              </a:rPr>
              <a:t>Citations for any infraction of these rules will be given by any adult in the building.</a:t>
            </a:r>
          </a:p>
        </p:txBody>
      </p:sp>
      <p:sp>
        <p:nvSpPr>
          <p:cNvPr id="668" name="Shape 66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Rambla"/>
              <a:buNone/>
            </a:pPr>
            <a:r>
              <a:rPr lang="en-US" sz="4100" b="1" i="0" u="none" strike="noStrike" cap="non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rPr>
              <a:t>Movement: Body Check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" name="Shape 673"/>
          <p:cNvSpPr txBox="1"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65760" marR="0" lvl="0" indent="-26416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</a:pPr>
            <a:r>
              <a:rPr lang="en-US" sz="2700" b="0" i="0" u="none" strike="noStrike" cap="none">
                <a:solidFill>
                  <a:srgbClr val="7030A0"/>
                </a:solidFill>
                <a:latin typeface="Rambla"/>
                <a:ea typeface="Rambla"/>
                <a:cs typeface="Rambla"/>
                <a:sym typeface="Rambla"/>
              </a:rPr>
              <a:t>Expectation Reminder: All Warm Ups (unless I tell you different) need to be in complete sentences.</a:t>
            </a:r>
          </a:p>
          <a:p>
            <a:pPr marL="365760" marR="0" lvl="0" indent="-26416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</a:pPr>
            <a:r>
              <a:rPr lang="en-US" sz="27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What is your </a:t>
            </a:r>
            <a:r>
              <a:rPr lang="en-US" sz="2700" b="0" i="0" u="none" strike="noStrike" cap="none">
                <a:solidFill>
                  <a:srgbClr val="7030A0"/>
                </a:solidFill>
                <a:latin typeface="Rambla"/>
                <a:ea typeface="Rambla"/>
                <a:cs typeface="Rambla"/>
                <a:sym typeface="Rambla"/>
              </a:rPr>
              <a:t>goal </a:t>
            </a:r>
            <a:r>
              <a:rPr lang="en-US" sz="27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for Social Studies this year? </a:t>
            </a:r>
            <a:r>
              <a:rPr lang="en-US" sz="2700" b="0" i="0" u="sng" strike="noStrike" cap="none">
                <a:solidFill>
                  <a:srgbClr val="7030A0"/>
                </a:solidFill>
                <a:latin typeface="Rambla"/>
                <a:ea typeface="Rambla"/>
                <a:cs typeface="Rambla"/>
                <a:sym typeface="Rambla"/>
              </a:rPr>
              <a:t>How are you </a:t>
            </a:r>
            <a:r>
              <a:rPr lang="en-US" sz="27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going to achieve this goal (be specific)?</a:t>
            </a:r>
          </a:p>
        </p:txBody>
      </p:sp>
      <p:sp>
        <p:nvSpPr>
          <p:cNvPr id="674" name="Shape 67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Rambla"/>
              <a:buNone/>
            </a:pPr>
            <a:r>
              <a:rPr lang="en-US" sz="4100" b="1" i="0" u="none" strike="noStrike" cap="non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rPr>
              <a:t>Tue Warm Up 1/6/15</a:t>
            </a:r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Shape 679"/>
          <p:cNvSpPr txBox="1"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65760" marR="0" lvl="0" indent="-26416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</a:pPr>
            <a:r>
              <a:rPr lang="en-US" sz="27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Battle of Bunker Hill</a:t>
            </a:r>
          </a:p>
          <a:p>
            <a:pPr marL="365760" marR="0" lvl="0" indent="-26416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</a:pPr>
            <a:r>
              <a:rPr lang="en-US" sz="27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Battle of Yorktown</a:t>
            </a:r>
          </a:p>
          <a:p>
            <a:pPr marL="365760" marR="0" lvl="0" indent="-26416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</a:pPr>
            <a:r>
              <a:rPr lang="en-US" sz="27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Declaration of Independence</a:t>
            </a:r>
          </a:p>
          <a:p>
            <a:pPr marL="365760" marR="0" lvl="0" indent="-26416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</a:pPr>
            <a:r>
              <a:rPr lang="en-US" sz="27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Common Sense</a:t>
            </a:r>
          </a:p>
          <a:p>
            <a:pPr marL="365760" marR="0" lvl="0" indent="-26416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</a:pPr>
            <a:r>
              <a:rPr lang="en-US" sz="27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Olive Branch Petition</a:t>
            </a:r>
          </a:p>
          <a:p>
            <a:pPr marL="365760" marR="0" lvl="0" indent="-26416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</a:pPr>
            <a:r>
              <a:rPr lang="en-US" sz="27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Battle of Monmouth</a:t>
            </a:r>
          </a:p>
          <a:p>
            <a:pPr marL="365760" marR="0" lvl="0" indent="-26416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</a:pPr>
            <a:r>
              <a:rPr lang="en-US" sz="27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Battle of Trenton</a:t>
            </a:r>
          </a:p>
          <a:p>
            <a:pPr marL="365760" marR="0" lvl="0" indent="-26416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</a:pPr>
            <a:r>
              <a:rPr lang="en-US" sz="27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Winter at Valley Forge</a:t>
            </a:r>
          </a:p>
        </p:txBody>
      </p:sp>
      <p:sp>
        <p:nvSpPr>
          <p:cNvPr id="680" name="Shape 68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Rambla"/>
              <a:buNone/>
            </a:pPr>
            <a:r>
              <a:rPr lang="en-US" sz="4100" b="1" i="0" u="none" strike="noStrike" cap="non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rPr>
              <a:t>Timeline of the Revolution-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>
            <a:spLocks noGrp="1"/>
          </p:cNvSpPr>
          <p:nvPr>
            <p:ph type="body" idx="1"/>
          </p:nvPr>
        </p:nvSpPr>
        <p:spPr>
          <a:xfrm>
            <a:off x="457200" y="1481328"/>
            <a:ext cx="8229600" cy="4526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lv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3600" b="1">
                <a:solidFill>
                  <a:srgbClr val="002060"/>
                </a:solidFill>
              </a:rPr>
              <a:t>Using at least 3 of your vocab words, create a quick </a:t>
            </a:r>
            <a:r>
              <a:rPr lang="en-US" sz="3600" b="1" u="sng">
                <a:solidFill>
                  <a:srgbClr val="002060"/>
                </a:solidFill>
              </a:rPr>
              <a:t>summary</a:t>
            </a:r>
            <a:r>
              <a:rPr lang="en-US" sz="3600" b="1">
                <a:solidFill>
                  <a:srgbClr val="002060"/>
                </a:solidFill>
              </a:rPr>
              <a:t> that answers the following question.</a:t>
            </a:r>
          </a:p>
          <a:p>
            <a:pPr marL="0" lvl="0" indent="0" rtl="0">
              <a:spcBef>
                <a:spcPts val="0"/>
              </a:spcBef>
              <a:buNone/>
            </a:pPr>
            <a:r>
              <a:rPr lang="en-US" sz="3600" b="1" u="sng">
                <a:solidFill>
                  <a:srgbClr val="FF0000"/>
                </a:solidFill>
              </a:rPr>
              <a:t>Based on what you know from your vocab, what do you believe caused the American Revolution?</a:t>
            </a:r>
          </a:p>
          <a:p>
            <a:pPr lvl="0">
              <a:spcBef>
                <a:spcPts val="0"/>
              </a:spcBef>
              <a:buNone/>
            </a:pPr>
            <a:endParaRPr sz="3600"/>
          </a:p>
        </p:txBody>
      </p:sp>
      <p:sp>
        <p:nvSpPr>
          <p:cNvPr id="176" name="Shape 17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Friday Warm Up 9/23</a:t>
            </a:r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Shape 685"/>
          <p:cNvSpPr txBox="1"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65760" marR="0" lvl="0" indent="-26416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</a:pPr>
            <a:r>
              <a:rPr lang="en-US" sz="27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When was this event?</a:t>
            </a:r>
          </a:p>
          <a:p>
            <a:pPr marL="365760" marR="0" lvl="0" indent="-26416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</a:pPr>
            <a:r>
              <a:rPr lang="en-US" sz="27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Who was involved?</a:t>
            </a:r>
          </a:p>
          <a:p>
            <a:pPr marL="365760" marR="0" lvl="0" indent="-26416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</a:pPr>
            <a:r>
              <a:rPr lang="en-US" sz="27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How did this help in the American’s achieving independence and winning the war?</a:t>
            </a:r>
          </a:p>
        </p:txBody>
      </p:sp>
      <p:sp>
        <p:nvSpPr>
          <p:cNvPr id="686" name="Shape 68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Rambla"/>
              <a:buNone/>
            </a:pPr>
            <a:r>
              <a:rPr lang="en-US" sz="4100" b="1" i="0" u="none" strike="noStrike" cap="non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rPr>
              <a:t>Requirements for the Events</a:t>
            </a:r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Shape 691"/>
          <p:cNvSpPr txBox="1"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65760" marR="0" lvl="0" indent="-26416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</a:pPr>
            <a:r>
              <a:rPr lang="en-US" sz="2700" b="0" i="0" u="none" strike="noStrike" cap="none">
                <a:solidFill>
                  <a:srgbClr val="7030A0"/>
                </a:solidFill>
                <a:latin typeface="Rambla"/>
                <a:ea typeface="Rambla"/>
                <a:cs typeface="Rambla"/>
                <a:sym typeface="Rambla"/>
              </a:rPr>
              <a:t>Describe how the Patriots were able to defeat the British in the American Revolution. Include at least 3 different reasons why they were successful in your response and use appropriate evidence/reasoning to justify your claim.</a:t>
            </a:r>
          </a:p>
          <a:p>
            <a:pPr marL="365760" marR="0" lvl="0" indent="-26416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</a:pPr>
            <a:r>
              <a:rPr lang="en-US" sz="2700" b="0" i="0" u="sng" strike="noStrike" cap="none">
                <a:solidFill>
                  <a:srgbClr val="7030A0"/>
                </a:solidFill>
                <a:latin typeface="Rambla"/>
                <a:ea typeface="Rambla"/>
                <a:cs typeface="Rambla"/>
                <a:sym typeface="Rambla"/>
              </a:rPr>
              <a:t>Use textbook and station notes to assist you in your evidence/reasoning.</a:t>
            </a:r>
          </a:p>
          <a:p>
            <a:pPr marL="365760" marR="0" lvl="0" indent="-26416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</a:pPr>
            <a:r>
              <a:rPr lang="en-US" sz="2700" b="0" i="0" u="none" strike="noStrike" cap="none">
                <a:solidFill>
                  <a:srgbClr val="7030A0"/>
                </a:solidFill>
                <a:latin typeface="Rambla"/>
                <a:ea typeface="Rambla"/>
                <a:cs typeface="Rambla"/>
                <a:sym typeface="Rambla"/>
              </a:rPr>
              <a:t>Examples of Reasons: American Strengths, Battles, People, Books, Events, etc</a:t>
            </a:r>
          </a:p>
          <a:p>
            <a:pPr marL="365760" marR="0" lvl="0" indent="-26416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None/>
            </a:pPr>
            <a:endParaRPr sz="2700" b="0" i="0" u="none" strike="noStrike" cap="non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692" name="Shape 69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Rambla"/>
              <a:buNone/>
            </a:pPr>
            <a:r>
              <a:rPr lang="en-US" sz="4100" b="1" i="0" u="none" strike="noStrike" cap="non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rPr>
              <a:t>Final Revolution Prompt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oncourse">
  <a:themeElements>
    <a:clrScheme name="Concourse">
      <a:dk1>
        <a:srgbClr val="000000"/>
      </a:dk1>
      <a:lt1>
        <a:srgbClr val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course">
  <a:themeElements>
    <a:clrScheme name="Concourse">
      <a:dk1>
        <a:srgbClr val="000000"/>
      </a:dk1>
      <a:lt1>
        <a:srgbClr val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4169</Words>
  <Application>Microsoft Office PowerPoint</Application>
  <PresentationFormat>On-screen Show (4:3)</PresentationFormat>
  <Paragraphs>586</Paragraphs>
  <Slides>91</Slides>
  <Notes>91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91</vt:i4>
      </vt:variant>
    </vt:vector>
  </HeadingPairs>
  <TitlesOfParts>
    <vt:vector size="100" baseType="lpstr">
      <vt:lpstr>Lucida Sans Unicode</vt:lpstr>
      <vt:lpstr>Questrial</vt:lpstr>
      <vt:lpstr>Rambla</vt:lpstr>
      <vt:lpstr>Calibri</vt:lpstr>
      <vt:lpstr>Arial</vt:lpstr>
      <vt:lpstr>Verdana</vt:lpstr>
      <vt:lpstr>Noto Sans Symbols</vt:lpstr>
      <vt:lpstr>Concourse</vt:lpstr>
      <vt:lpstr>Concourse</vt:lpstr>
      <vt:lpstr>Causes of the American Revolution</vt:lpstr>
      <vt:lpstr>Success Criteria</vt:lpstr>
      <vt:lpstr>Causes of the American Revolution</vt:lpstr>
      <vt:lpstr>Thur Warm Up 9/22</vt:lpstr>
      <vt:lpstr>Key Vocabulary</vt:lpstr>
      <vt:lpstr>Causes of the Revolution Vocab</vt:lpstr>
      <vt:lpstr>Causes Vocabulary</vt:lpstr>
      <vt:lpstr>Dice Game</vt:lpstr>
      <vt:lpstr>Friday Warm Up 9/23</vt:lpstr>
      <vt:lpstr>Video Focus: Friday</vt:lpstr>
      <vt:lpstr>Close Read </vt:lpstr>
      <vt:lpstr>Mon Warm Up 9/26</vt:lpstr>
      <vt:lpstr>LT: I can explain the cause and effect relationship of the events leading up to the American Revolution. </vt:lpstr>
      <vt:lpstr>French/Indian War:Pg 65</vt:lpstr>
      <vt:lpstr>Recap of French and Indian War</vt:lpstr>
      <vt:lpstr>Recap of French and Indian War</vt:lpstr>
      <vt:lpstr>Warm Up Tuesday</vt:lpstr>
      <vt:lpstr>MO Bucks/Taxes</vt:lpstr>
      <vt:lpstr>Class Taxes</vt:lpstr>
      <vt:lpstr>Proclamation of 1763</vt:lpstr>
      <vt:lpstr>Ticket Out</vt:lpstr>
      <vt:lpstr>Warm Up Wed</vt:lpstr>
      <vt:lpstr> Stamp Act/Townshend Acts</vt:lpstr>
      <vt:lpstr>Thur Warm UP 9/29</vt:lpstr>
      <vt:lpstr>Causes of the American Revolution Dominos</vt:lpstr>
      <vt:lpstr>Domino Requirements</vt:lpstr>
      <vt:lpstr>Boston Massacre</vt:lpstr>
      <vt:lpstr>PowerPoint Presentation</vt:lpstr>
      <vt:lpstr>Boston Massacre: Paul Revere Painting</vt:lpstr>
      <vt:lpstr>Boston Massacre Video: Mr. Mills</vt:lpstr>
      <vt:lpstr>Fri Warm Up 9/30</vt:lpstr>
      <vt:lpstr>Friday Overview</vt:lpstr>
      <vt:lpstr>Mon Warm Up 10/3</vt:lpstr>
      <vt:lpstr>Weekly Outlook</vt:lpstr>
      <vt:lpstr>Monday</vt:lpstr>
      <vt:lpstr>Tuesday Warm Up-Take a picture of these questions with your phone.</vt:lpstr>
      <vt:lpstr>Monday Warm Up</vt:lpstr>
      <vt:lpstr>Claim Example</vt:lpstr>
      <vt:lpstr>Claim</vt:lpstr>
      <vt:lpstr>Boston Massacre Claims</vt:lpstr>
      <vt:lpstr>Tue Agenda</vt:lpstr>
      <vt:lpstr>Wed Workday</vt:lpstr>
      <vt:lpstr>Wed Warm Up</vt:lpstr>
      <vt:lpstr>Friday Warm Up</vt:lpstr>
      <vt:lpstr>Mini Debate Prep Sheet</vt:lpstr>
      <vt:lpstr>Mini Debate-Boston Massacre (15 min)</vt:lpstr>
      <vt:lpstr>Mon Warm Up 10/10</vt:lpstr>
      <vt:lpstr>Causes of the American Revolution Dominos</vt:lpstr>
      <vt:lpstr>Monday Agenda: Tea Act/Boston Tea Party</vt:lpstr>
      <vt:lpstr>Closure-Exit Ticket</vt:lpstr>
      <vt:lpstr>Tue Warm Up 10/11</vt:lpstr>
      <vt:lpstr>Tue Agenda</vt:lpstr>
      <vt:lpstr>Wed Warm Up 10/12</vt:lpstr>
      <vt:lpstr>Wed: Dec of Independence</vt:lpstr>
      <vt:lpstr>6.2 The War Begins</vt:lpstr>
      <vt:lpstr>6.3 The Siege of Boston</vt:lpstr>
      <vt:lpstr>Thur Warm Up 10/13</vt:lpstr>
      <vt:lpstr>Thursday </vt:lpstr>
      <vt:lpstr>Fri Warm Up-You will turn in your Domino Timeline before we start the test</vt:lpstr>
      <vt:lpstr>Unit 2 American Revolution</vt:lpstr>
      <vt:lpstr>Warm Up Wed:Declaration of Independence</vt:lpstr>
      <vt:lpstr>Dec of Independence</vt:lpstr>
      <vt:lpstr>Dec of Independence</vt:lpstr>
      <vt:lpstr>Thur Warm Up</vt:lpstr>
      <vt:lpstr>Picture Analysis-pg 86</vt:lpstr>
      <vt:lpstr>American/British Strengths and Weaknesses</vt:lpstr>
      <vt:lpstr>Exit Ticket</vt:lpstr>
      <vt:lpstr>Strengths and Weaknesses Analysis</vt:lpstr>
      <vt:lpstr>Wed Warm Up Dec 3rd</vt:lpstr>
      <vt:lpstr>Boston Massacre News Report</vt:lpstr>
      <vt:lpstr>Letter to the Editor-Assessment Grade</vt:lpstr>
      <vt:lpstr>Pearl Harbor</vt:lpstr>
      <vt:lpstr>Wed Warm Up 12/10</vt:lpstr>
      <vt:lpstr>6.4-6.6 Topics (pgs 82-84) Groups of 3-Line Up (Foods-Alpha)</vt:lpstr>
      <vt:lpstr>Campfire</vt:lpstr>
      <vt:lpstr>Exit Ticket</vt:lpstr>
      <vt:lpstr>Fri Warm Up 12/12</vt:lpstr>
      <vt:lpstr>Tue Warm Up</vt:lpstr>
      <vt:lpstr>Wed Warm Up</vt:lpstr>
      <vt:lpstr>Valley Forge/Monmouth</vt:lpstr>
      <vt:lpstr>Thursday Warm Up</vt:lpstr>
      <vt:lpstr> Warm Up</vt:lpstr>
      <vt:lpstr>Fri Warm Up-Friday Fun Competition</vt:lpstr>
      <vt:lpstr>Station Set Up</vt:lpstr>
      <vt:lpstr>Station Topics</vt:lpstr>
      <vt:lpstr>2015: New Year, New Changes </vt:lpstr>
      <vt:lpstr>Movement: Body Check</vt:lpstr>
      <vt:lpstr>Tue Warm Up 1/6/15</vt:lpstr>
      <vt:lpstr>Timeline of the Revolution-</vt:lpstr>
      <vt:lpstr>Requirements for the Events</vt:lpstr>
      <vt:lpstr>Final Revolution Prompt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Causes of the American Revolution</dc:title>
  <dc:creator>Joel</dc:creator>
  <cp:lastModifiedBy>Joel Mogensen</cp:lastModifiedBy>
  <cp:revision>1</cp:revision>
  <dcterms:modified xsi:type="dcterms:W3CDTF">2016-10-11T02:14:32Z</dcterms:modified>
</cp:coreProperties>
</file>